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1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2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000" b="0" i="0" u="none" strike="noStrike">
                <a:solidFill>
                  <a:srgbClr val="64748B"/>
                </a:solidFill>
                <a:latin typeface="Arial"/>
              </a:defRPr>
            </a:pPr>
            <a:r>
              <a:rPr sz="1000" b="0" i="0" u="none" strike="noStrike">
                <a:solidFill>
                  <a:srgbClr val="64748B"/>
                </a:solidFill>
                <a:latin typeface="Arial"/>
              </a:rPr>
              <a:t>Kumulativ omkostning (t.kr.)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Kumulativ omkostning</c:v>
                </c:pt>
              </c:strCache>
            </c:strRef>
          </c:tx>
          <c:spPr>
            <a:solidFill>
              <a:srgbClr val="7889A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Sheet1!$A$2:$A$11</c:f>
              <c:multiLvlStrCache>
                <c:ptCount val="10"/>
                <c:lvl>
                  <c:pt idx="0">
                    <c:v>År 1</c:v>
                  </c:pt>
                  <c:pt idx="1">
                    <c:v>År 2</c:v>
                  </c:pt>
                  <c:pt idx="2">
                    <c:v>År 3</c:v>
                  </c:pt>
                  <c:pt idx="3">
                    <c:v>År 4</c:v>
                  </c:pt>
                  <c:pt idx="4">
                    <c:v>År 5</c:v>
                  </c:pt>
                  <c:pt idx="5">
                    <c:v>År 6</c:v>
                  </c:pt>
                  <c:pt idx="6">
                    <c:v>År 7</c:v>
                  </c:pt>
                  <c:pt idx="7">
                    <c:v>År 8</c:v>
                  </c:pt>
                  <c:pt idx="8">
                    <c:v>År 9</c:v>
                  </c:pt>
                  <c:pt idx="9">
                    <c:v>År 10</c:v>
                  </c:pt>
                </c:lvl>
              </c:multiLvlStrCache>
            </c:multiLvl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228</c:v>
                </c:pt>
                <c:pt idx="1">
                  <c:v>456</c:v>
                </c:pt>
                <c:pt idx="2">
                  <c:v>684</c:v>
                </c:pt>
                <c:pt idx="3">
                  <c:v>1026</c:v>
                </c:pt>
                <c:pt idx="4">
                  <c:v>1290</c:v>
                </c:pt>
                <c:pt idx="5">
                  <c:v>1540</c:v>
                </c:pt>
                <c:pt idx="6">
                  <c:v>1800</c:v>
                </c:pt>
                <c:pt idx="7">
                  <c:v>2060</c:v>
                </c:pt>
                <c:pt idx="8">
                  <c:v>2310</c:v>
                </c:pt>
                <c:pt idx="9">
                  <c:v>2500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Recidiv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B85042"/>
              </a:solidFill>
              <a:effectLst/>
            </c:spPr>
          </c:dPt>
          <c:dPt>
            <c:idx val="1"/>
            <c:bubble3D val="0"/>
            <c:spPr>
              <a:solidFill>
                <a:srgbClr val="E2E8F0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Recidiv</c:v>
                </c:pt>
                <c:pt idx="1">
                  <c:v>Ikke-recidiv</c:v>
                </c:pt>
              </c:strCache>
            </c:strRef>
          </c:cat>
          <c:val>
            <c:numRef>
              <c:f>Sheet1!$B$2:$B$3</c:f>
              <c:numCache>
                <c:ptCount val="2"/>
                <c:pt idx="0">
                  <c:v>30</c:v>
                </c:pt>
                <c:pt idx="1">
                  <c:v>70</c:v>
                </c:pt>
              </c:numCache>
            </c:numRef>
          </c:val>
        </c:ser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span"/>
  </c:chart>
  <c:spPr>
    <a:solidFill>
      <a:srgbClr val="F3F4F6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A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5B8A8A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7680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Fra Udgift til Aktiv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731520" y="1920240"/>
            <a:ext cx="7680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5B8A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 Investeringscase for Aarhus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2834640"/>
            <a:ext cx="5486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Hvorfor en målrettet indsats for løsladte</a:t>
            </a:r>
            <a:endParaRPr lang="en-US" sz="15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 økonomisk sund fornuft.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731520" y="452628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889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Baseret på data fra Jobindsats.dk, Danmarks Statistik, Kriminalforsorgen og Justitsministeriets SØM-model (Februar 2026).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National validering: SØM-Modellen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731520" y="822960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Justitsministeriets beregninger af samfundsgevinsten.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1828800" y="1280160"/>
            <a:ext cx="548640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25400">
            <a:solidFill>
              <a:srgbClr val="6B8F71"/>
            </a:solidFill>
            <a:prstDash val="solid"/>
          </a:ln>
          <a:effectLst>
            <a:outerShdw sx="100000" sy="100000" kx="0" ky="0" algn="bl" rotWithShape="0" blurRad="1524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2286000" y="1325880"/>
            <a:ext cx="4572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6B8F7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557.000 kr.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2286000" y="210312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Nettobesparelse over 10 år pr. løsladt i job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286000" y="3017520"/>
            <a:ext cx="2560320" cy="1005840"/>
          </a:xfrm>
          <a:prstGeom prst="roundRect">
            <a:avLst>
              <a:gd name="adj" fmla="val 5455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468880" y="310896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Samfundet sparer: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2468880" y="338328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557.000 kr.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5029200" y="3017520"/>
            <a:ext cx="2560320" cy="1005840"/>
          </a:xfrm>
          <a:prstGeom prst="roundRect">
            <a:avLst>
              <a:gd name="adj" fmla="val 5455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212080" y="310896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Kommunens andel (37%):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212080" y="338328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~206.000 kr.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212080" y="3657600"/>
            <a:ext cx="2194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(SØM-standard)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31520" y="4389120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7889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Tallene er nationale gennemsnit. På næste slide ser vi på Aarhus-specifikke scenarier.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Aarhus-Scenarier: Selv pessimismen giver overskud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731520" y="1097280"/>
            <a:ext cx="2560320" cy="502920"/>
          </a:xfrm>
          <a:prstGeom prst="roundRect">
            <a:avLst>
              <a:gd name="adj" fmla="val 10909"/>
            </a:avLst>
          </a:prstGeom>
          <a:solidFill>
            <a:srgbClr val="7889A0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09728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Konservativ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731520" y="1600200"/>
            <a:ext cx="256032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73736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30% i job | Dyr indsats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1005840" y="2194560"/>
            <a:ext cx="201168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14400" y="233172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Break-even: År 3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1005840" y="2788920"/>
            <a:ext cx="201168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14400" y="292608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7889A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ROI: 3,5x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3520440" y="1097280"/>
            <a:ext cx="2560320" cy="502920"/>
          </a:xfrm>
          <a:prstGeom prst="roundRect">
            <a:avLst>
              <a:gd name="adj" fmla="val 10909"/>
            </a:avLst>
          </a:prstGeom>
          <a:solidFill>
            <a:srgbClr val="5B8A8A"/>
          </a:solidFill>
          <a:ln/>
        </p:spPr>
      </p:sp>
      <p:sp>
        <p:nvSpPr>
          <p:cNvPr id="12" name="Text 10"/>
          <p:cNvSpPr/>
          <p:nvPr/>
        </p:nvSpPr>
        <p:spPr>
          <a:xfrm>
            <a:off x="3520440" y="109728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Realistisk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3520440" y="1600200"/>
            <a:ext cx="256032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3703320" y="173736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50% i job | Tung indsats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794760" y="2194560"/>
            <a:ext cx="201168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703320" y="233172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Break-even: År 1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3794760" y="2788920"/>
            <a:ext cx="201168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703320" y="292608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5B8A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ROI: 9,2x</a:t>
            </a:r>
            <a:endParaRPr lang="en-US" sz="2000" dirty="0"/>
          </a:p>
        </p:txBody>
      </p:sp>
      <p:sp>
        <p:nvSpPr>
          <p:cNvPr id="19" name="Shape 17"/>
          <p:cNvSpPr/>
          <p:nvPr/>
        </p:nvSpPr>
        <p:spPr>
          <a:xfrm>
            <a:off x="6309360" y="1097280"/>
            <a:ext cx="2560320" cy="502920"/>
          </a:xfrm>
          <a:prstGeom prst="roundRect">
            <a:avLst>
              <a:gd name="adj" fmla="val 10909"/>
            </a:avLst>
          </a:prstGeom>
          <a:solidFill>
            <a:srgbClr val="6B8F71"/>
          </a:solidFill>
          <a:ln/>
        </p:spPr>
      </p:sp>
      <p:sp>
        <p:nvSpPr>
          <p:cNvPr id="20" name="Text 18"/>
          <p:cNvSpPr/>
          <p:nvPr/>
        </p:nvSpPr>
        <p:spPr>
          <a:xfrm>
            <a:off x="6309360" y="109728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Optimistisk</a:t>
            </a:r>
            <a:endParaRPr lang="en-US" sz="1500" dirty="0"/>
          </a:p>
        </p:txBody>
      </p:sp>
      <p:sp>
        <p:nvSpPr>
          <p:cNvPr id="21" name="Shape 19"/>
          <p:cNvSpPr/>
          <p:nvPr/>
        </p:nvSpPr>
        <p:spPr>
          <a:xfrm>
            <a:off x="6309360" y="1600200"/>
            <a:ext cx="256032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6492240" y="173736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65% i job | Let indsats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6583680" y="2194560"/>
            <a:ext cx="201168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492240" y="233172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Break-even: År 1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6583680" y="2788920"/>
            <a:ext cx="201168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92240" y="292608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6B8F7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ROI: 18,6x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731520" y="4480560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889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Tallene er baseret på Aarhus-specifikke scenarier og estimater.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Investeringsloftet: Hvad har vi råd til?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1828800" y="2795674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5B8A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139.500 kr.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1828800" y="3115714"/>
            <a:ext cx="1828800" cy="724766"/>
          </a:xfrm>
          <a:prstGeom prst="roundRect">
            <a:avLst>
              <a:gd name="adj" fmla="val 7570"/>
            </a:avLst>
          </a:prstGeom>
          <a:solidFill>
            <a:srgbClr val="5B8A8A"/>
          </a:solidFill>
          <a:ln/>
        </p:spPr>
      </p:sp>
      <p:sp>
        <p:nvSpPr>
          <p:cNvPr id="5" name="Text 3"/>
          <p:cNvSpPr/>
          <p:nvPr/>
        </p:nvSpPr>
        <p:spPr>
          <a:xfrm>
            <a:off x="1371600" y="397764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Pris på tung pakke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0" y="8229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6B8F7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528.000 kr.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0" y="1097280"/>
            <a:ext cx="1828800" cy="2743200"/>
          </a:xfrm>
          <a:prstGeom prst="roundRect">
            <a:avLst>
              <a:gd name="adj" fmla="val 3000"/>
            </a:avLst>
          </a:prstGeom>
          <a:solidFill>
            <a:srgbClr val="6B8F71"/>
          </a:solidFill>
          <a:ln/>
        </p:spPr>
      </p:sp>
      <p:sp>
        <p:nvSpPr>
          <p:cNvPr id="8" name="Text 6"/>
          <p:cNvSpPr/>
          <p:nvPr/>
        </p:nvSpPr>
        <p:spPr>
          <a:xfrm>
            <a:off x="4709160" y="1828800"/>
            <a:ext cx="1554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 beløb Aarhus kan</a:t>
            </a:r>
            <a:endParaRPr lang="en-US" sz="10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investere og gå i nul</a:t>
            </a:r>
            <a:endParaRPr lang="en-US" sz="10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 10 år (realistisk).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0" y="397764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Investeringsloft (Aarhus)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858000" y="1645920"/>
            <a:ext cx="18288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5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 behøver kun investere</a:t>
            </a:r>
            <a:endParaRPr lang="en-US" sz="15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5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ca. 25% af det potentielle</a:t>
            </a:r>
            <a:endParaRPr lang="en-US" sz="15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5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loft for at løse problemet.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731520" y="4434840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7889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Selv med en meget forsigtig kommunal andel (12%) er loftet 171.000 kr. — stadig over prisen på indsatsen.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Følsomhedsanalyse: Business casen holder</a:t>
            </a:r>
            <a:endParaRPr lang="en-US" sz="220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188720"/>
          <a:ext cx="768096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1645920"/>
                <a:gridCol w="1645920"/>
                <a:gridCol w="2377440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Variabel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Lavt Udfald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Højt Udfald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Konsekvens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Jobsandsynlighed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B8504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6B8F7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Loftet forbliver positivt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(103k – 222k)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Recidivrisiko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6B8F7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B8504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Minimal påvirkning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Kommunal andel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B8504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6B8F7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Laveste sats dækker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stadig indsatsen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731520" y="365760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Casen er robust over for ændringer i både jobsucces og recidivrisiko.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Datagrundlag og mangler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731520" y="1097280"/>
            <a:ext cx="3657600" cy="2286000"/>
          </a:xfrm>
          <a:prstGeom prst="roundRect">
            <a:avLst>
              <a:gd name="adj" fmla="val 32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1280160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371600" y="128016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6B8F7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Hvad vi ved</a:t>
            </a:r>
            <a:endParaRPr lang="en-US" sz="1500" dirty="0"/>
          </a:p>
        </p:txBody>
      </p:sp>
      <p:sp>
        <p:nvSpPr>
          <p:cNvPr id="6" name="Text 3"/>
          <p:cNvSpPr/>
          <p:nvPr/>
        </p:nvSpPr>
        <p:spPr>
          <a:xfrm>
            <a:off x="1005840" y="1828800"/>
            <a:ext cx="31089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Udgifter til KH (Kontanthjælp)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Fængselspriser (døgnpriser)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SØM-model potentiale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4754880" y="1097280"/>
            <a:ext cx="3657600" cy="2286000"/>
          </a:xfrm>
          <a:prstGeom prst="roundRect">
            <a:avLst>
              <a:gd name="adj" fmla="val 32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280160"/>
            <a:ext cx="274320" cy="27432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5394960" y="128016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994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Hvad vi mangler</a:t>
            </a:r>
            <a:endParaRPr lang="en-US" sz="1500" dirty="0"/>
          </a:p>
        </p:txBody>
      </p:sp>
      <p:sp>
        <p:nvSpPr>
          <p:cNvPr id="10" name="Text 6"/>
          <p:cNvSpPr/>
          <p:nvPr/>
        </p:nvSpPr>
        <p:spPr>
          <a:xfrm>
            <a:off x="5029200" y="1828800"/>
            <a:ext cx="3108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Præcis lokal beskæftigelsesrate for løsladte i Aarhus</a:t>
            </a:r>
            <a:endParaRPr lang="en-US" sz="1300" dirty="0"/>
          </a:p>
        </p:txBody>
      </p:sp>
      <p:sp>
        <p:nvSpPr>
          <p:cNvPr id="11" name="Shape 7"/>
          <p:cNvSpPr/>
          <p:nvPr/>
        </p:nvSpPr>
        <p:spPr>
          <a:xfrm>
            <a:off x="1371600" y="3657600"/>
            <a:ext cx="6400800" cy="82296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 w="19050">
            <a:solidFill>
              <a:srgbClr val="5B8A8A"/>
            </a:solidFill>
            <a:prstDash val="solid"/>
          </a:ln>
          <a:effectLst>
            <a:outerShdw sx="100000" sy="100000" kx="0" ky="0" algn="bl" rotWithShape="0" blurRad="152400" dist="38100" dir="8100000">
              <a:srgbClr val="000000">
                <a:alpha val="10000"/>
              </a:srgbClr>
            </a:outerShdw>
          </a:effectLst>
        </p:spPr>
      </p:sp>
      <p:sp>
        <p:nvSpPr>
          <p:cNvPr id="12" name="Text 8"/>
          <p:cNvSpPr/>
          <p:nvPr/>
        </p:nvSpPr>
        <p:spPr>
          <a:xfrm>
            <a:off x="1645920" y="3703320"/>
            <a:ext cx="5852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Tallene i denne case er konservative. Med lokale data kan præcisionen øges markant.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E2A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5B8A8A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Konklusion: Fire skridt mod effekt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051560"/>
            <a:ext cx="2011680" cy="2651760"/>
          </a:xfrm>
          <a:prstGeom prst="roundRect">
            <a:avLst>
              <a:gd name="adj" fmla="val 3636"/>
            </a:avLst>
          </a:prstGeom>
          <a:solidFill>
            <a:srgbClr val="5B8A8A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1430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594360" y="1645920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Bestil register-</a:t>
            </a:r>
            <a:endParaRPr lang="en-US" sz="1400" dirty="0"/>
          </a:p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analyse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94360" y="2331720"/>
            <a:ext cx="17373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Få tal på den lokale jobsandsynlighed via DST.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651760" y="1051560"/>
            <a:ext cx="2011680" cy="2651760"/>
          </a:xfrm>
          <a:prstGeom prst="roundRect">
            <a:avLst>
              <a:gd name="adj" fmla="val 3636"/>
            </a:avLst>
          </a:prstGeom>
          <a:solidFill>
            <a:srgbClr val="3D6B6B"/>
          </a:solidFill>
          <a:ln/>
        </p:spPr>
      </p:sp>
      <p:sp>
        <p:nvSpPr>
          <p:cNvPr id="9" name="Text 7"/>
          <p:cNvSpPr/>
          <p:nvPr/>
        </p:nvSpPr>
        <p:spPr>
          <a:xfrm>
            <a:off x="2788920" y="11430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2788920" y="1645920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Kortlæg</a:t>
            </a:r>
            <a:endParaRPr lang="en-US" sz="1400" dirty="0"/>
          </a:p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forsinkelsen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2788920" y="2331720"/>
            <a:ext cx="17373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Mål dage fra løsladelse til jobcenterkontakt (fix de 12 dage).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846320" y="1051560"/>
            <a:ext cx="2011680" cy="2651760"/>
          </a:xfrm>
          <a:prstGeom prst="roundRect">
            <a:avLst>
              <a:gd name="adj" fmla="val 3636"/>
            </a:avLst>
          </a:prstGeom>
          <a:solidFill>
            <a:srgbClr val="6B8F71"/>
          </a:solidFill>
          <a:ln/>
        </p:spPr>
      </p:sp>
      <p:sp>
        <p:nvSpPr>
          <p:cNvPr id="13" name="Text 11"/>
          <p:cNvSpPr/>
          <p:nvPr/>
        </p:nvSpPr>
        <p:spPr>
          <a:xfrm>
            <a:off x="4983480" y="11430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4983480" y="1645920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Beregn</a:t>
            </a:r>
            <a:endParaRPr lang="en-US" sz="1400" dirty="0"/>
          </a:p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enhedspris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983480" y="2331720"/>
            <a:ext cx="17373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Valider prisen på mentorforløb i eget regnskab.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7040880" y="1051560"/>
            <a:ext cx="2011680" cy="2651760"/>
          </a:xfrm>
          <a:prstGeom prst="roundRect">
            <a:avLst>
              <a:gd name="adj" fmla="val 3636"/>
            </a:avLst>
          </a:prstGeom>
          <a:solidFill>
            <a:srgbClr val="4A6E50"/>
          </a:solidFill>
          <a:ln/>
        </p:spPr>
      </p:sp>
      <p:sp>
        <p:nvSpPr>
          <p:cNvPr id="17" name="Text 15"/>
          <p:cNvSpPr/>
          <p:nvPr/>
        </p:nvSpPr>
        <p:spPr>
          <a:xfrm>
            <a:off x="7178040" y="11430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7178040" y="1645920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Start</a:t>
            </a:r>
            <a:endParaRPr lang="en-US" sz="1400" dirty="0"/>
          </a:p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pilotprojekt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7178040" y="2331720"/>
            <a:ext cx="17373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Målrettet forløb for 100 løsladte borgere.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731520" y="4023360"/>
            <a:ext cx="7680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i="1" dirty="0">
                <a:solidFill>
                  <a:srgbClr val="5B8A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Har vi råd til at lade være?</a:t>
            </a:r>
            <a:endParaRPr lang="en-US" sz="2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5B8A8A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0" y="228600"/>
            <a:ext cx="1463040" cy="292608"/>
          </a:xfrm>
          <a:prstGeom prst="roundRect">
            <a:avLst>
              <a:gd name="adj" fmla="val 18750"/>
            </a:avLst>
          </a:prstGeom>
          <a:solidFill>
            <a:srgbClr val="5B8A8A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228600"/>
            <a:ext cx="1463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ANBEFALING 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31520" y="64008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Tidlig indsats: Start før løsladelse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731520" y="1234440"/>
            <a:ext cx="4937760" cy="2743200"/>
          </a:xfrm>
          <a:prstGeom prst="roundRect">
            <a:avLst>
              <a:gd name="adj" fmla="val 266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960120" y="1371600"/>
            <a:ext cx="452628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2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første uger er kritiske.</a:t>
            </a:r>
            <a:endParaRPr lang="en-US" sz="12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Tilbagefald sker oftest tidligt efter løsladelse. I dag går der i gennemsnit 12 dage fra løsladelse til første tilsyn. Det er for langsomt.</a:t>
            </a:r>
            <a:endParaRPr lang="en-US" sz="1200" dirty="0"/>
          </a:p>
          <a:p>
            <a:pPr indent="0" marL="0">
              <a:lnSpc>
                <a:spcPct val="125000"/>
              </a:lnSpc>
              <a:buNone/>
            </a:pPr>
            <a:endParaRPr lang="en-US" sz="12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2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god indsats bør indeholde:</a:t>
            </a:r>
            <a:endParaRPr lang="en-US" sz="1200" dirty="0"/>
          </a:p>
          <a:p>
            <a:pPr indent="0" marL="0">
              <a:lnSpc>
                <a:spcPct val="125000"/>
              </a:lnSpc>
              <a:buNone/>
            </a:pPr>
            <a:endParaRPr lang="en-US" sz="12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1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1–3 mentor-kontakter før løsladelse </a:t>
            </a:r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konkret plan for de første 14 dage.</a:t>
            </a:r>
            <a:endParaRPr lang="en-US" sz="1200" dirty="0"/>
          </a:p>
          <a:p>
            <a:pPr indent="0" marL="0">
              <a:lnSpc>
                <a:spcPct val="125000"/>
              </a:lnSpc>
              <a:buNone/>
            </a:pPr>
            <a:endParaRPr lang="en-US" sz="12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1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Høj kontaktfrekvens de første uger</a:t>
            </a:r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nedtrapning ved stabilitet.</a:t>
            </a:r>
            <a:endParaRPr lang="en-US" sz="1200" dirty="0"/>
          </a:p>
          <a:p>
            <a:pPr indent="0" marL="0">
              <a:lnSpc>
                <a:spcPct val="125000"/>
              </a:lnSpc>
              <a:buNone/>
            </a:pPr>
            <a:endParaRPr lang="en-US" sz="12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1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Mentor stabiliserer hverdagen: </a:t>
            </a:r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bolig, økonomi, MitID, myndigheder, misbrug.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943600" y="1234440"/>
            <a:ext cx="2560320" cy="1371600"/>
          </a:xfrm>
          <a:prstGeom prst="roundRect">
            <a:avLst>
              <a:gd name="adj" fmla="val 5333"/>
            </a:avLst>
          </a:prstGeom>
          <a:solidFill>
            <a:srgbClr val="5B8A8A"/>
          </a:solidFill>
          <a:ln/>
        </p:spPr>
      </p:sp>
      <p:sp>
        <p:nvSpPr>
          <p:cNvPr id="9" name="Text 7"/>
          <p:cNvSpPr/>
          <p:nvPr/>
        </p:nvSpPr>
        <p:spPr>
          <a:xfrm>
            <a:off x="6126480" y="132588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D6E5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LOGIK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126480" y="1645920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Hver måneds forsinkelse koster 19.012 kr. (jf. slide 4). Tidlig kontakt reducerer passivperioden og sænker recidivrisikoen.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943600" y="2834640"/>
            <a:ext cx="2560320" cy="1143000"/>
          </a:xfrm>
          <a:prstGeom prst="roundRect">
            <a:avLst>
              <a:gd name="adj" fmla="val 6400"/>
            </a:avLst>
          </a:prstGeom>
          <a:solidFill>
            <a:srgbClr val="F8F7F4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pic>
        <p:nvPicPr>
          <p:cNvPr id="1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26480" y="2926080"/>
            <a:ext cx="228600" cy="228600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6400800" y="29260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994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Afklaring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6126480" y="3246120"/>
            <a:ext cx="2194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Ved kommunen hvornår en borger løslades — eller kommer den først i spil efter?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731520" y="4206240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889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Kilde: Rigsrevisionen, Kriminalforsorgen.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5B8A8A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0" y="228600"/>
            <a:ext cx="1463040" cy="292608"/>
          </a:xfrm>
          <a:prstGeom prst="roundRect">
            <a:avLst>
              <a:gd name="adj" fmla="val 18750"/>
            </a:avLst>
          </a:prstGeom>
          <a:solidFill>
            <a:srgbClr val="5B8A8A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228600"/>
            <a:ext cx="1463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ANBEFALING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31520" y="64008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Job-first: Jobsporet må ikke vente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731520" y="1234440"/>
            <a:ext cx="4937760" cy="2743200"/>
          </a:xfrm>
          <a:prstGeom prst="roundRect">
            <a:avLst>
              <a:gd name="adj" fmla="val 266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960120" y="1371600"/>
            <a:ext cx="452628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5B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Processen mod job starter tidligt og kører parallelt med stabilisering.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Ledighed koster 19.012 kr./md </a:t>
            </a:r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(ydelse + tabt skat). Og ledighed øger recidivrisikoen.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Break-even er lav: </a:t>
            </a:r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tung indsats på 139.500 kr. er betalt hjem efter ca. 7 måneder.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god indsats bør sikre: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Inden for 4 uger: </a:t>
            </a:r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konkret job-/uddannelsesplan og første virksomhedsrettede skridt (besøg, praktik, match).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Stabilisering sker samtidig </a:t>
            </a:r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men må ikke forsinke jobsporet.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943600" y="1234440"/>
            <a:ext cx="2560320" cy="1371600"/>
          </a:xfrm>
          <a:prstGeom prst="roundRect">
            <a:avLst>
              <a:gd name="adj" fmla="val 5333"/>
            </a:avLst>
          </a:prstGeom>
          <a:solidFill>
            <a:srgbClr val="6B8F71"/>
          </a:solidFill>
          <a:ln/>
        </p:spPr>
      </p:sp>
      <p:sp>
        <p:nvSpPr>
          <p:cNvPr id="9" name="Text 7"/>
          <p:cNvSpPr/>
          <p:nvPr/>
        </p:nvSpPr>
        <p:spPr>
          <a:xfrm>
            <a:off x="6126480" y="132588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DBE8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LOGIK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126480" y="1645920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Hver måned uden job = 19.012 kr. i tabt værdi. Break-even på indsatsen er 7 mdr. (jf. slide 8). Ventetid er den dyreste variabel.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943600" y="2834640"/>
            <a:ext cx="256032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126480" y="2926080"/>
            <a:ext cx="2194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5B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126480" y="3246120"/>
            <a:ext cx="2194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200" i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Jobbet er forandrings-mekanismen, ikke belønningen efter stabilisering.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731520" y="4206240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889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Kilde: Rockwool Fondens Forskningsenhed; Aarhus-case beregning (slide 4–8).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5B8A8A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0" y="228600"/>
            <a:ext cx="1463040" cy="292608"/>
          </a:xfrm>
          <a:prstGeom prst="roundRect">
            <a:avLst>
              <a:gd name="adj" fmla="val 18750"/>
            </a:avLst>
          </a:prstGeom>
          <a:solidFill>
            <a:srgbClr val="5B8A8A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228600"/>
            <a:ext cx="1463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ANBEFALING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31520" y="64008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Employer-side: Gør det nemt for virksomheder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123444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god indsats bygger et virksomhedsnetværk og gør det nemt og sikkert for arbejdsgivere at sige ja til korte, virksomhedsvenlige aktiviteter.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731520" y="1874520"/>
            <a:ext cx="2560320" cy="2286000"/>
          </a:xfrm>
          <a:prstGeom prst="roundRect">
            <a:avLst>
              <a:gd name="adj" fmla="val 32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600200" y="2011680"/>
            <a:ext cx="640080" cy="640080"/>
          </a:xfrm>
          <a:prstGeom prst="ellipse">
            <a:avLst/>
          </a:prstGeom>
          <a:solidFill>
            <a:srgbClr val="D6E5E5"/>
          </a:solidFill>
          <a:ln/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37360" y="2121408"/>
            <a:ext cx="365760" cy="36576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868680" y="274320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Screening &amp; match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868680" y="3108960"/>
            <a:ext cx="2286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 arbejdsgiverspor: screening, match og forventnings-afstemning før start. Virksomheden ved hvad de siger ja til.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520440" y="1874520"/>
            <a:ext cx="2560320" cy="2286000"/>
          </a:xfrm>
          <a:prstGeom prst="roundRect">
            <a:avLst>
              <a:gd name="adj" fmla="val 32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389120" y="2011680"/>
            <a:ext cx="640080" cy="640080"/>
          </a:xfrm>
          <a:prstGeom prst="ellipse">
            <a:avLst/>
          </a:prstGeom>
          <a:solidFill>
            <a:srgbClr val="D6E5E5"/>
          </a:solidFill>
          <a:ln/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6280" y="2121408"/>
            <a:ext cx="365760" cy="36576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3657600" y="274320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Start småt</a:t>
            </a:r>
            <a:endParaRPr lang="en-US" sz="1300" dirty="0"/>
          </a:p>
        </p:txBody>
      </p:sp>
      <p:sp>
        <p:nvSpPr>
          <p:cNvPr id="16" name="Text 12"/>
          <p:cNvSpPr/>
          <p:nvPr/>
        </p:nvSpPr>
        <p:spPr>
          <a:xfrm>
            <a:off x="3657600" y="3108960"/>
            <a:ext cx="2286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Realistiske opgaver og timetal. Optrapning ved stabilitet. Ikke fastansættelse før borger er klar.</a:t>
            </a:r>
            <a:endParaRPr lang="en-US" sz="1100" dirty="0"/>
          </a:p>
        </p:txBody>
      </p:sp>
      <p:sp>
        <p:nvSpPr>
          <p:cNvPr id="17" name="Shape 13"/>
          <p:cNvSpPr/>
          <p:nvPr/>
        </p:nvSpPr>
        <p:spPr>
          <a:xfrm>
            <a:off x="6309360" y="1874520"/>
            <a:ext cx="2560320" cy="2286000"/>
          </a:xfrm>
          <a:prstGeom prst="roundRect">
            <a:avLst>
              <a:gd name="adj" fmla="val 32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7178040" y="2011680"/>
            <a:ext cx="640080" cy="640080"/>
          </a:xfrm>
          <a:prstGeom prst="ellipse">
            <a:avLst/>
          </a:prstGeom>
          <a:solidFill>
            <a:srgbClr val="D6E5E5"/>
          </a:solidFill>
          <a:ln/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0" y="2121408"/>
            <a:ext cx="365760" cy="36576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6446520" y="274320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Ansvar hos indsatsen</a:t>
            </a:r>
            <a:endParaRPr lang="en-US" sz="1300" dirty="0"/>
          </a:p>
        </p:txBody>
      </p:sp>
      <p:sp>
        <p:nvSpPr>
          <p:cNvPr id="21" name="Text 16"/>
          <p:cNvSpPr/>
          <p:nvPr/>
        </p:nvSpPr>
        <p:spPr>
          <a:xfrm>
            <a:off x="6446520" y="3108960"/>
            <a:ext cx="2286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Opfølgning, kriseplan og kontaktpunkt ligger hos indsatsen — virksomheden bliver aldrig sagsbehandler.</a:t>
            </a:r>
            <a:endParaRPr lang="en-US" sz="1100" dirty="0"/>
          </a:p>
        </p:txBody>
      </p:sp>
      <p:sp>
        <p:nvSpPr>
          <p:cNvPr id="22" name="Text 17"/>
          <p:cNvSpPr/>
          <p:nvPr/>
        </p:nvSpPr>
        <p:spPr>
          <a:xfrm>
            <a:off x="731520" y="434340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7889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Logik: Virksomheder siger ja, når risikoen er lav og ansvaret er klart. Uden denne side falder job-first.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5B8A8A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0" y="228600"/>
            <a:ext cx="1463040" cy="292608"/>
          </a:xfrm>
          <a:prstGeom prst="roundRect">
            <a:avLst>
              <a:gd name="adj" fmla="val 18750"/>
            </a:avLst>
          </a:prstGeom>
          <a:solidFill>
            <a:srgbClr val="5B8A8A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228600"/>
            <a:ext cx="1463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ANBEFALING 4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31520" y="64008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første 14 dage: Fast plan og checkliste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123444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Anbefaling 1 siger: start tidligt. Denne plan gør det operationelt — med klare fokuspunkter og målbar opfølgning.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731520" y="1783080"/>
            <a:ext cx="4023360" cy="2468880"/>
          </a:xfrm>
          <a:prstGeom prst="roundRect">
            <a:avLst>
              <a:gd name="adj" fmla="val 296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960120" y="1901952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8A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14-dages planen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960120" y="2286000"/>
            <a:ext cx="35661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Klar før løsladelse/opstart: </a:t>
            </a:r>
            <a:endParaRPr lang="en-US" sz="11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møder, deadlines, ansvar og kontaktpunkter.</a:t>
            </a:r>
            <a:endParaRPr lang="en-US" sz="1100" dirty="0"/>
          </a:p>
          <a:p>
            <a:pPr indent="0" marL="0">
              <a:lnSpc>
                <a:spcPct val="130000"/>
              </a:lnSpc>
              <a:buNone/>
            </a:pPr>
            <a:endParaRPr lang="en-US" sz="11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1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Kommunen vælger fokuspunkter </a:t>
            </a:r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ud fra en præ-defineret checkliste.</a:t>
            </a:r>
            <a:endParaRPr lang="en-US" sz="1100" dirty="0"/>
          </a:p>
          <a:p>
            <a:pPr indent="0" marL="0">
              <a:lnSpc>
                <a:spcPct val="130000"/>
              </a:lnSpc>
              <a:buNone/>
            </a:pPr>
            <a:endParaRPr lang="en-US" sz="11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1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Hver ting har "done / ikke done" </a:t>
            </a:r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resultater er direkte dokumenterbare.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029200" y="1783080"/>
            <a:ext cx="3474720" cy="2468880"/>
          </a:xfrm>
          <a:prstGeom prst="roundRect">
            <a:avLst>
              <a:gd name="adj" fmla="val 296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212080" y="1901952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B8F7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Eksempel: Checkliste</a:t>
            </a:r>
            <a:endParaRPr lang="en-US" sz="1400" dirty="0"/>
          </a:p>
        </p:txBody>
      </p:sp>
      <p:pic>
        <p:nvPicPr>
          <p:cNvPr id="1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57800" y="2331720"/>
            <a:ext cx="182880" cy="182880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5532120" y="2313432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8F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Boligsituation afklaret</a:t>
            </a:r>
            <a:endParaRPr lang="en-US" sz="1100" dirty="0"/>
          </a:p>
        </p:txBody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800" y="2624328"/>
            <a:ext cx="182880" cy="18288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5532120" y="260604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8F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MitID / NemKonto opsat</a:t>
            </a:r>
            <a:endParaRPr lang="en-US" sz="1100" dirty="0"/>
          </a:p>
        </p:txBody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7800" y="2916936"/>
            <a:ext cx="182880" cy="18288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5532120" y="2898648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994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Økonomi / gældsplan</a:t>
            </a:r>
            <a:endParaRPr lang="en-US" sz="1100" dirty="0"/>
          </a:p>
        </p:txBody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57800" y="3209544"/>
            <a:ext cx="182880" cy="18288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532120" y="3191256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8F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Myndighedsaftaler booket</a:t>
            </a:r>
            <a:endParaRPr lang="en-US" sz="1100" dirty="0"/>
          </a:p>
        </p:txBody>
      </p:sp>
      <p:pic>
        <p:nvPicPr>
          <p:cNvPr id="2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57800" y="3502152"/>
            <a:ext cx="182880" cy="182880"/>
          </a:xfrm>
          <a:prstGeom prst="rect">
            <a:avLst/>
          </a:prstGeom>
        </p:spPr>
      </p:pic>
      <p:sp>
        <p:nvSpPr>
          <p:cNvPr id="21" name="Text 14"/>
          <p:cNvSpPr/>
          <p:nvPr/>
        </p:nvSpPr>
        <p:spPr>
          <a:xfrm>
            <a:off x="5532120" y="3483864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994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Misbrug / medicin screenet</a:t>
            </a:r>
            <a:endParaRPr lang="en-US" sz="1100" dirty="0"/>
          </a:p>
        </p:txBody>
      </p:sp>
      <p:pic>
        <p:nvPicPr>
          <p:cNvPr id="22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57800" y="3794760"/>
            <a:ext cx="182880" cy="182880"/>
          </a:xfrm>
          <a:prstGeom prst="rect">
            <a:avLst/>
          </a:prstGeom>
        </p:spPr>
      </p:pic>
      <p:sp>
        <p:nvSpPr>
          <p:cNvPr id="23" name="Text 15"/>
          <p:cNvSpPr/>
          <p:nvPr/>
        </p:nvSpPr>
        <p:spPr>
          <a:xfrm>
            <a:off x="5532120" y="3776472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994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Første virksomhedskontakt</a:t>
            </a:r>
            <a:endParaRPr lang="en-US" sz="1100" dirty="0"/>
          </a:p>
        </p:txBody>
      </p:sp>
      <p:sp>
        <p:nvSpPr>
          <p:cNvPr id="24" name="Shape 16"/>
          <p:cNvSpPr/>
          <p:nvPr/>
        </p:nvSpPr>
        <p:spPr>
          <a:xfrm>
            <a:off x="1828800" y="4434840"/>
            <a:ext cx="5486400" cy="320040"/>
          </a:xfrm>
          <a:prstGeom prst="roundRect">
            <a:avLst>
              <a:gd name="adj" fmla="val 17143"/>
            </a:avLst>
          </a:prstGeom>
          <a:solidFill>
            <a:srgbClr val="5B8A8A"/>
          </a:solidFill>
          <a:ln/>
        </p:spPr>
      </p:sp>
      <p:sp>
        <p:nvSpPr>
          <p:cNvPr id="25" name="Text 17"/>
          <p:cNvSpPr/>
          <p:nvPr/>
        </p:nvSpPr>
        <p:spPr>
          <a:xfrm>
            <a:off x="1828800" y="44348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Formål: ingen tabt tid i den kritiske startfase.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Bundlinjen: Passivitet er dyrere end indsats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731520" y="1188720"/>
            <a:ext cx="2514600" cy="2468880"/>
          </a:xfrm>
          <a:prstGeom prst="roundRect">
            <a:avLst>
              <a:gd name="adj" fmla="val 296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52400" dist="38100" dir="8100000">
              <a:srgbClr val="000000">
                <a:alpha val="10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960120" y="1417320"/>
            <a:ext cx="2057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~1,3 mio. kr.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960120" y="2148840"/>
            <a:ext cx="2057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Forventet samfundsbesparelse</a:t>
            </a:r>
            <a:endParaRPr lang="en-US" sz="12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pr. borger over 10 år</a:t>
            </a:r>
            <a:endParaRPr lang="en-US" sz="12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(realistisk scenarie: 50% i job).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520440" y="1188720"/>
            <a:ext cx="2514600" cy="2468880"/>
          </a:xfrm>
          <a:prstGeom prst="roundRect">
            <a:avLst>
              <a:gd name="adj" fmla="val 296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52400" dist="38100" dir="810000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749040" y="1417320"/>
            <a:ext cx="2057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8A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139.500 kr.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3749040" y="2148840"/>
            <a:ext cx="2057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Prisen for en tung, målrettet</a:t>
            </a:r>
            <a:endParaRPr lang="en-US" sz="12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indsatspakke (engangsinvestering).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309360" y="1188720"/>
            <a:ext cx="2514600" cy="2468880"/>
          </a:xfrm>
          <a:prstGeom prst="roundRect">
            <a:avLst>
              <a:gd name="adj" fmla="val 296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52400" dist="38100" dir="810000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537960" y="1417320"/>
            <a:ext cx="2057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6B8F7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9,2x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6537960" y="2148840"/>
            <a:ext cx="2057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Samfundsmæssigt afkast</a:t>
            </a:r>
            <a:endParaRPr lang="en-US" sz="12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(ROI) for hver investeret krone.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31520" y="388620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889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 fulde passivitetsomkostning er 2,5 mio. kr. over 10 år. Med 65% i job (optimistisk) stiger ROI til 18,6x.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731520" y="420624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7889A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Selv i det realistiske scenarie er investeringen en klar gevinst.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5B8A8A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0" y="228600"/>
            <a:ext cx="1463040" cy="292608"/>
          </a:xfrm>
          <a:prstGeom prst="roundRect">
            <a:avLst>
              <a:gd name="adj" fmla="val 18750"/>
            </a:avLst>
          </a:prstGeom>
          <a:solidFill>
            <a:srgbClr val="5B8A8A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228600"/>
            <a:ext cx="1463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ANBEFALING 5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31520" y="64008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Pilotpakke: Fast pris, fast scope, klare KPI'er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1234440"/>
            <a:ext cx="7680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11 viser ROI selv i pessimistisk scenarie. En pilot gør det muligt at validere lokalt — med fast scope, fast pris og klare KPI'er.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731520" y="1828800"/>
            <a:ext cx="2560320" cy="457200"/>
          </a:xfrm>
          <a:prstGeom prst="roundRect">
            <a:avLst>
              <a:gd name="adj" fmla="val 12000"/>
            </a:avLst>
          </a:prstGeom>
          <a:solidFill>
            <a:srgbClr val="5B8A8A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182880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Scope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286000"/>
            <a:ext cx="2560320" cy="164592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005840" y="2423160"/>
            <a:ext cx="20116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1–5 forløb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 varighed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 pris pr. forløb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Defineret målgruppe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520440" y="1828800"/>
            <a:ext cx="2560320" cy="457200"/>
          </a:xfrm>
          <a:prstGeom prst="roundRect">
            <a:avLst>
              <a:gd name="adj" fmla="val 12000"/>
            </a:avLst>
          </a:prstGeom>
          <a:solidFill>
            <a:srgbClr val="6B8F71"/>
          </a:solidFill>
          <a:ln/>
        </p:spPr>
      </p:sp>
      <p:sp>
        <p:nvSpPr>
          <p:cNvPr id="12" name="Text 10"/>
          <p:cNvSpPr/>
          <p:nvPr/>
        </p:nvSpPr>
        <p:spPr>
          <a:xfrm>
            <a:off x="3520440" y="182880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KPI'er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520440" y="2286000"/>
            <a:ext cx="2560320" cy="164592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3794760" y="2423160"/>
            <a:ext cx="20116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Måneder uden ydelse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Job-/uddannelsesstart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Fastholdelse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 mdr. recidiv (lagging)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309360" y="1828800"/>
            <a:ext cx="2560320" cy="457200"/>
          </a:xfrm>
          <a:prstGeom prst="roundRect">
            <a:avLst>
              <a:gd name="adj" fmla="val 12000"/>
            </a:avLst>
          </a:prstGeom>
          <a:solidFill>
            <a:srgbClr val="B85042"/>
          </a:solidFill>
          <a:ln/>
        </p:spPr>
      </p:sp>
      <p:sp>
        <p:nvSpPr>
          <p:cNvPr id="16" name="Text 14"/>
          <p:cNvSpPr/>
          <p:nvPr/>
        </p:nvSpPr>
        <p:spPr>
          <a:xfrm>
            <a:off x="6309360" y="182880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Leverance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309360" y="2286000"/>
            <a:ext cx="2560320" cy="164592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583680" y="2423160"/>
            <a:ext cx="20116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Baseline-rapport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Midtvejsstatus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Slutevaluering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Anbefaling til skalering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1371600" y="4206240"/>
            <a:ext cx="6400800" cy="502920"/>
          </a:xfrm>
          <a:prstGeom prst="roundRect">
            <a:avLst>
              <a:gd name="adj" fmla="val 14545"/>
            </a:avLst>
          </a:prstGeom>
          <a:solidFill>
            <a:srgbClr val="FFFFFF"/>
          </a:solidFill>
          <a:ln w="19050">
            <a:solidFill>
              <a:srgbClr val="5B8A8A"/>
            </a:solidFill>
            <a:prstDash val="solid"/>
          </a:ln>
          <a:effectLst>
            <a:outerShdw sx="100000" sy="100000" kx="0" ky="0" algn="bl" rotWithShape="0" blurRad="152400" dist="38100" dir="8100000">
              <a:srgbClr val="000000">
                <a:alpha val="1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1645920" y="4206240"/>
            <a:ext cx="5852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Kommunen får en beslutning baseret på data — ikke en mavefornemmelse.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 systemisk udfordring i Aarhus – ikke en niche</a:t>
            </a:r>
            <a:endParaRPr lang="en-US" sz="2100" dirty="0"/>
          </a:p>
        </p:txBody>
      </p:sp>
      <p:sp>
        <p:nvSpPr>
          <p:cNvPr id="3" name="Shape 1"/>
          <p:cNvSpPr/>
          <p:nvPr/>
        </p:nvSpPr>
        <p:spPr>
          <a:xfrm>
            <a:off x="731520" y="1097280"/>
            <a:ext cx="3657600" cy="3200400"/>
          </a:xfrm>
          <a:prstGeom prst="roundRect">
            <a:avLst>
              <a:gd name="adj" fmla="val 2286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005840" y="12344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B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VOLUME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1005840" y="169164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6" name="Shape 4"/>
          <p:cNvSpPr/>
          <p:nvPr/>
        </p:nvSpPr>
        <p:spPr>
          <a:xfrm>
            <a:off x="1188720" y="169164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7" name="Shape 5"/>
          <p:cNvSpPr/>
          <p:nvPr/>
        </p:nvSpPr>
        <p:spPr>
          <a:xfrm>
            <a:off x="1371600" y="169164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8" name="Shape 6"/>
          <p:cNvSpPr/>
          <p:nvPr/>
        </p:nvSpPr>
        <p:spPr>
          <a:xfrm>
            <a:off x="1554480" y="169164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9" name="Shape 7"/>
          <p:cNvSpPr/>
          <p:nvPr/>
        </p:nvSpPr>
        <p:spPr>
          <a:xfrm>
            <a:off x="1737360" y="169164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10" name="Shape 8"/>
          <p:cNvSpPr/>
          <p:nvPr/>
        </p:nvSpPr>
        <p:spPr>
          <a:xfrm>
            <a:off x="1920240" y="169164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11" name="Shape 9"/>
          <p:cNvSpPr/>
          <p:nvPr/>
        </p:nvSpPr>
        <p:spPr>
          <a:xfrm>
            <a:off x="2103120" y="169164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12" name="Shape 10"/>
          <p:cNvSpPr/>
          <p:nvPr/>
        </p:nvSpPr>
        <p:spPr>
          <a:xfrm>
            <a:off x="2286000" y="169164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13" name="Shape 11"/>
          <p:cNvSpPr/>
          <p:nvPr/>
        </p:nvSpPr>
        <p:spPr>
          <a:xfrm>
            <a:off x="2468880" y="169164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14" name="Shape 12"/>
          <p:cNvSpPr/>
          <p:nvPr/>
        </p:nvSpPr>
        <p:spPr>
          <a:xfrm>
            <a:off x="2651760" y="169164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15" name="Shape 13"/>
          <p:cNvSpPr/>
          <p:nvPr/>
        </p:nvSpPr>
        <p:spPr>
          <a:xfrm>
            <a:off x="2834640" y="169164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16" name="Shape 14"/>
          <p:cNvSpPr/>
          <p:nvPr/>
        </p:nvSpPr>
        <p:spPr>
          <a:xfrm>
            <a:off x="3017520" y="169164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17" name="Shape 15"/>
          <p:cNvSpPr/>
          <p:nvPr/>
        </p:nvSpPr>
        <p:spPr>
          <a:xfrm>
            <a:off x="3200400" y="169164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18" name="Shape 16"/>
          <p:cNvSpPr/>
          <p:nvPr/>
        </p:nvSpPr>
        <p:spPr>
          <a:xfrm>
            <a:off x="3383280" y="169164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19" name="Shape 17"/>
          <p:cNvSpPr/>
          <p:nvPr/>
        </p:nvSpPr>
        <p:spPr>
          <a:xfrm>
            <a:off x="3566160" y="169164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20" name="Shape 18"/>
          <p:cNvSpPr/>
          <p:nvPr/>
        </p:nvSpPr>
        <p:spPr>
          <a:xfrm>
            <a:off x="3749040" y="169164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21" name="Shape 19"/>
          <p:cNvSpPr/>
          <p:nvPr/>
        </p:nvSpPr>
        <p:spPr>
          <a:xfrm>
            <a:off x="1005840" y="1892808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22" name="Shape 20"/>
          <p:cNvSpPr/>
          <p:nvPr/>
        </p:nvSpPr>
        <p:spPr>
          <a:xfrm>
            <a:off x="1188720" y="1892808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23" name="Shape 21"/>
          <p:cNvSpPr/>
          <p:nvPr/>
        </p:nvSpPr>
        <p:spPr>
          <a:xfrm>
            <a:off x="1371600" y="1892808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24" name="Shape 22"/>
          <p:cNvSpPr/>
          <p:nvPr/>
        </p:nvSpPr>
        <p:spPr>
          <a:xfrm>
            <a:off x="1554480" y="1892808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25" name="Shape 23"/>
          <p:cNvSpPr/>
          <p:nvPr/>
        </p:nvSpPr>
        <p:spPr>
          <a:xfrm>
            <a:off x="1737360" y="1892808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26" name="Shape 24"/>
          <p:cNvSpPr/>
          <p:nvPr/>
        </p:nvSpPr>
        <p:spPr>
          <a:xfrm>
            <a:off x="1920240" y="1892808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27" name="Shape 25"/>
          <p:cNvSpPr/>
          <p:nvPr/>
        </p:nvSpPr>
        <p:spPr>
          <a:xfrm>
            <a:off x="2103120" y="1892808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28" name="Shape 26"/>
          <p:cNvSpPr/>
          <p:nvPr/>
        </p:nvSpPr>
        <p:spPr>
          <a:xfrm>
            <a:off x="2286000" y="1892808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29" name="Shape 27"/>
          <p:cNvSpPr/>
          <p:nvPr/>
        </p:nvSpPr>
        <p:spPr>
          <a:xfrm>
            <a:off x="2468880" y="1892808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30" name="Shape 28"/>
          <p:cNvSpPr/>
          <p:nvPr/>
        </p:nvSpPr>
        <p:spPr>
          <a:xfrm>
            <a:off x="2651760" y="1892808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31" name="Shape 29"/>
          <p:cNvSpPr/>
          <p:nvPr/>
        </p:nvSpPr>
        <p:spPr>
          <a:xfrm>
            <a:off x="2834640" y="1892808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32" name="Shape 30"/>
          <p:cNvSpPr/>
          <p:nvPr/>
        </p:nvSpPr>
        <p:spPr>
          <a:xfrm>
            <a:off x="3017520" y="1892808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33" name="Shape 31"/>
          <p:cNvSpPr/>
          <p:nvPr/>
        </p:nvSpPr>
        <p:spPr>
          <a:xfrm>
            <a:off x="3200400" y="1892808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34" name="Shape 32"/>
          <p:cNvSpPr/>
          <p:nvPr/>
        </p:nvSpPr>
        <p:spPr>
          <a:xfrm>
            <a:off x="3383280" y="1892808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35" name="Shape 33"/>
          <p:cNvSpPr/>
          <p:nvPr/>
        </p:nvSpPr>
        <p:spPr>
          <a:xfrm>
            <a:off x="3566160" y="1892808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36" name="Shape 34"/>
          <p:cNvSpPr/>
          <p:nvPr/>
        </p:nvSpPr>
        <p:spPr>
          <a:xfrm>
            <a:off x="3749040" y="1892808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37" name="Shape 35"/>
          <p:cNvSpPr/>
          <p:nvPr/>
        </p:nvSpPr>
        <p:spPr>
          <a:xfrm>
            <a:off x="1005840" y="2093976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38" name="Shape 36"/>
          <p:cNvSpPr/>
          <p:nvPr/>
        </p:nvSpPr>
        <p:spPr>
          <a:xfrm>
            <a:off x="1188720" y="2093976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39" name="Shape 37"/>
          <p:cNvSpPr/>
          <p:nvPr/>
        </p:nvSpPr>
        <p:spPr>
          <a:xfrm>
            <a:off x="1371600" y="2093976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40" name="Shape 38"/>
          <p:cNvSpPr/>
          <p:nvPr/>
        </p:nvSpPr>
        <p:spPr>
          <a:xfrm>
            <a:off x="1554480" y="2093976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41" name="Shape 39"/>
          <p:cNvSpPr/>
          <p:nvPr/>
        </p:nvSpPr>
        <p:spPr>
          <a:xfrm>
            <a:off x="1737360" y="2093976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42" name="Shape 40"/>
          <p:cNvSpPr/>
          <p:nvPr/>
        </p:nvSpPr>
        <p:spPr>
          <a:xfrm>
            <a:off x="1920240" y="2093976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43" name="Shape 41"/>
          <p:cNvSpPr/>
          <p:nvPr/>
        </p:nvSpPr>
        <p:spPr>
          <a:xfrm>
            <a:off x="2103120" y="2093976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44" name="Shape 42"/>
          <p:cNvSpPr/>
          <p:nvPr/>
        </p:nvSpPr>
        <p:spPr>
          <a:xfrm>
            <a:off x="2286000" y="2093976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45" name="Shape 43"/>
          <p:cNvSpPr/>
          <p:nvPr/>
        </p:nvSpPr>
        <p:spPr>
          <a:xfrm>
            <a:off x="2468880" y="2093976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46" name="Shape 44"/>
          <p:cNvSpPr/>
          <p:nvPr/>
        </p:nvSpPr>
        <p:spPr>
          <a:xfrm>
            <a:off x="2651760" y="2093976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47" name="Shape 45"/>
          <p:cNvSpPr/>
          <p:nvPr/>
        </p:nvSpPr>
        <p:spPr>
          <a:xfrm>
            <a:off x="2834640" y="2093976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48" name="Shape 46"/>
          <p:cNvSpPr/>
          <p:nvPr/>
        </p:nvSpPr>
        <p:spPr>
          <a:xfrm>
            <a:off x="3017520" y="2093976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49" name="Shape 47"/>
          <p:cNvSpPr/>
          <p:nvPr/>
        </p:nvSpPr>
        <p:spPr>
          <a:xfrm>
            <a:off x="3200400" y="2093976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50" name="Shape 48"/>
          <p:cNvSpPr/>
          <p:nvPr/>
        </p:nvSpPr>
        <p:spPr>
          <a:xfrm>
            <a:off x="3383280" y="2093976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51" name="Shape 49"/>
          <p:cNvSpPr/>
          <p:nvPr/>
        </p:nvSpPr>
        <p:spPr>
          <a:xfrm>
            <a:off x="3566160" y="2093976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52" name="Shape 50"/>
          <p:cNvSpPr/>
          <p:nvPr/>
        </p:nvSpPr>
        <p:spPr>
          <a:xfrm>
            <a:off x="3749040" y="2093976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53" name="Shape 51"/>
          <p:cNvSpPr/>
          <p:nvPr/>
        </p:nvSpPr>
        <p:spPr>
          <a:xfrm>
            <a:off x="1005840" y="2295144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54" name="Shape 52"/>
          <p:cNvSpPr/>
          <p:nvPr/>
        </p:nvSpPr>
        <p:spPr>
          <a:xfrm>
            <a:off x="1188720" y="2295144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55" name="Shape 53"/>
          <p:cNvSpPr/>
          <p:nvPr/>
        </p:nvSpPr>
        <p:spPr>
          <a:xfrm>
            <a:off x="1371600" y="2295144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56" name="Shape 54"/>
          <p:cNvSpPr/>
          <p:nvPr/>
        </p:nvSpPr>
        <p:spPr>
          <a:xfrm>
            <a:off x="1554480" y="2295144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57" name="Shape 55"/>
          <p:cNvSpPr/>
          <p:nvPr/>
        </p:nvSpPr>
        <p:spPr>
          <a:xfrm>
            <a:off x="1737360" y="2295144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58" name="Shape 56"/>
          <p:cNvSpPr/>
          <p:nvPr/>
        </p:nvSpPr>
        <p:spPr>
          <a:xfrm>
            <a:off x="1920240" y="2295144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59" name="Shape 57"/>
          <p:cNvSpPr/>
          <p:nvPr/>
        </p:nvSpPr>
        <p:spPr>
          <a:xfrm>
            <a:off x="2103120" y="2295144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60" name="Shape 58"/>
          <p:cNvSpPr/>
          <p:nvPr/>
        </p:nvSpPr>
        <p:spPr>
          <a:xfrm>
            <a:off x="2286000" y="2295144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61" name="Shape 59"/>
          <p:cNvSpPr/>
          <p:nvPr/>
        </p:nvSpPr>
        <p:spPr>
          <a:xfrm>
            <a:off x="2468880" y="2295144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62" name="Shape 60"/>
          <p:cNvSpPr/>
          <p:nvPr/>
        </p:nvSpPr>
        <p:spPr>
          <a:xfrm>
            <a:off x="2651760" y="2295144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63" name="Shape 61"/>
          <p:cNvSpPr/>
          <p:nvPr/>
        </p:nvSpPr>
        <p:spPr>
          <a:xfrm>
            <a:off x="2834640" y="2295144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64" name="Shape 62"/>
          <p:cNvSpPr/>
          <p:nvPr/>
        </p:nvSpPr>
        <p:spPr>
          <a:xfrm>
            <a:off x="3017520" y="2295144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65" name="Shape 63"/>
          <p:cNvSpPr/>
          <p:nvPr/>
        </p:nvSpPr>
        <p:spPr>
          <a:xfrm>
            <a:off x="3200400" y="2295144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66" name="Shape 64"/>
          <p:cNvSpPr/>
          <p:nvPr/>
        </p:nvSpPr>
        <p:spPr>
          <a:xfrm>
            <a:off x="3383280" y="2295144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67" name="Shape 65"/>
          <p:cNvSpPr/>
          <p:nvPr/>
        </p:nvSpPr>
        <p:spPr>
          <a:xfrm>
            <a:off x="3566160" y="2295144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68" name="Shape 66"/>
          <p:cNvSpPr/>
          <p:nvPr/>
        </p:nvSpPr>
        <p:spPr>
          <a:xfrm>
            <a:off x="3749040" y="2295144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69" name="Shape 67"/>
          <p:cNvSpPr/>
          <p:nvPr/>
        </p:nvSpPr>
        <p:spPr>
          <a:xfrm>
            <a:off x="1005840" y="2496312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70" name="Shape 68"/>
          <p:cNvSpPr/>
          <p:nvPr/>
        </p:nvSpPr>
        <p:spPr>
          <a:xfrm>
            <a:off x="1188720" y="2496312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71" name="Shape 69"/>
          <p:cNvSpPr/>
          <p:nvPr/>
        </p:nvSpPr>
        <p:spPr>
          <a:xfrm>
            <a:off x="1371600" y="2496312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72" name="Shape 70"/>
          <p:cNvSpPr/>
          <p:nvPr/>
        </p:nvSpPr>
        <p:spPr>
          <a:xfrm>
            <a:off x="1554480" y="2496312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73" name="Shape 71"/>
          <p:cNvSpPr/>
          <p:nvPr/>
        </p:nvSpPr>
        <p:spPr>
          <a:xfrm>
            <a:off x="1737360" y="2496312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74" name="Shape 72"/>
          <p:cNvSpPr/>
          <p:nvPr/>
        </p:nvSpPr>
        <p:spPr>
          <a:xfrm>
            <a:off x="1920240" y="2496312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75" name="Shape 73"/>
          <p:cNvSpPr/>
          <p:nvPr/>
        </p:nvSpPr>
        <p:spPr>
          <a:xfrm>
            <a:off x="2103120" y="2496312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76" name="Shape 74"/>
          <p:cNvSpPr/>
          <p:nvPr/>
        </p:nvSpPr>
        <p:spPr>
          <a:xfrm>
            <a:off x="2286000" y="2496312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77" name="Shape 75"/>
          <p:cNvSpPr/>
          <p:nvPr/>
        </p:nvSpPr>
        <p:spPr>
          <a:xfrm>
            <a:off x="2468880" y="2496312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78" name="Shape 76"/>
          <p:cNvSpPr/>
          <p:nvPr/>
        </p:nvSpPr>
        <p:spPr>
          <a:xfrm>
            <a:off x="2651760" y="2496312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79" name="Shape 77"/>
          <p:cNvSpPr/>
          <p:nvPr/>
        </p:nvSpPr>
        <p:spPr>
          <a:xfrm>
            <a:off x="2834640" y="2496312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80" name="Shape 78"/>
          <p:cNvSpPr/>
          <p:nvPr/>
        </p:nvSpPr>
        <p:spPr>
          <a:xfrm>
            <a:off x="3017520" y="2496312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81" name="Shape 79"/>
          <p:cNvSpPr/>
          <p:nvPr/>
        </p:nvSpPr>
        <p:spPr>
          <a:xfrm>
            <a:off x="3200400" y="2496312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82" name="Shape 80"/>
          <p:cNvSpPr/>
          <p:nvPr/>
        </p:nvSpPr>
        <p:spPr>
          <a:xfrm>
            <a:off x="3383280" y="2496312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83" name="Shape 81"/>
          <p:cNvSpPr/>
          <p:nvPr/>
        </p:nvSpPr>
        <p:spPr>
          <a:xfrm>
            <a:off x="3566160" y="2496312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84" name="Shape 82"/>
          <p:cNvSpPr/>
          <p:nvPr/>
        </p:nvSpPr>
        <p:spPr>
          <a:xfrm>
            <a:off x="3749040" y="2496312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85" name="Shape 83"/>
          <p:cNvSpPr/>
          <p:nvPr/>
        </p:nvSpPr>
        <p:spPr>
          <a:xfrm>
            <a:off x="1005840" y="269748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86" name="Shape 84"/>
          <p:cNvSpPr/>
          <p:nvPr/>
        </p:nvSpPr>
        <p:spPr>
          <a:xfrm>
            <a:off x="1188720" y="269748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87" name="Shape 85"/>
          <p:cNvSpPr/>
          <p:nvPr/>
        </p:nvSpPr>
        <p:spPr>
          <a:xfrm>
            <a:off x="1371600" y="269748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88" name="Shape 86"/>
          <p:cNvSpPr/>
          <p:nvPr/>
        </p:nvSpPr>
        <p:spPr>
          <a:xfrm>
            <a:off x="1554480" y="269748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89" name="Shape 87"/>
          <p:cNvSpPr/>
          <p:nvPr/>
        </p:nvSpPr>
        <p:spPr>
          <a:xfrm>
            <a:off x="1737360" y="269748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90" name="Shape 88"/>
          <p:cNvSpPr/>
          <p:nvPr/>
        </p:nvSpPr>
        <p:spPr>
          <a:xfrm>
            <a:off x="1920240" y="269748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91" name="Shape 89"/>
          <p:cNvSpPr/>
          <p:nvPr/>
        </p:nvSpPr>
        <p:spPr>
          <a:xfrm>
            <a:off x="2103120" y="269748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92" name="Shape 90"/>
          <p:cNvSpPr/>
          <p:nvPr/>
        </p:nvSpPr>
        <p:spPr>
          <a:xfrm>
            <a:off x="2286000" y="269748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93" name="Shape 91"/>
          <p:cNvSpPr/>
          <p:nvPr/>
        </p:nvSpPr>
        <p:spPr>
          <a:xfrm>
            <a:off x="2468880" y="269748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94" name="Shape 92"/>
          <p:cNvSpPr/>
          <p:nvPr/>
        </p:nvSpPr>
        <p:spPr>
          <a:xfrm>
            <a:off x="2651760" y="269748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95" name="Shape 93"/>
          <p:cNvSpPr/>
          <p:nvPr/>
        </p:nvSpPr>
        <p:spPr>
          <a:xfrm>
            <a:off x="2834640" y="269748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96" name="Shape 94"/>
          <p:cNvSpPr/>
          <p:nvPr/>
        </p:nvSpPr>
        <p:spPr>
          <a:xfrm>
            <a:off x="3017520" y="269748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97" name="Shape 95"/>
          <p:cNvSpPr/>
          <p:nvPr/>
        </p:nvSpPr>
        <p:spPr>
          <a:xfrm>
            <a:off x="3200400" y="269748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98" name="Shape 96"/>
          <p:cNvSpPr/>
          <p:nvPr/>
        </p:nvSpPr>
        <p:spPr>
          <a:xfrm>
            <a:off x="3383280" y="269748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99" name="Shape 97"/>
          <p:cNvSpPr/>
          <p:nvPr/>
        </p:nvSpPr>
        <p:spPr>
          <a:xfrm>
            <a:off x="3566160" y="269748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100" name="Shape 98"/>
          <p:cNvSpPr/>
          <p:nvPr/>
        </p:nvSpPr>
        <p:spPr>
          <a:xfrm>
            <a:off x="3749040" y="269748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101" name="Text 99"/>
          <p:cNvSpPr/>
          <p:nvPr/>
        </p:nvSpPr>
        <p:spPr>
          <a:xfrm>
            <a:off x="1005840" y="3017520"/>
            <a:ext cx="3108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6.144 fuldtidspersoner på kontanthjælp i Aarhus (2025M12).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8.161 dømte personer i Aarhus (2024).</a:t>
            </a:r>
            <a:endParaRPr lang="en-US" sz="1100" dirty="0"/>
          </a:p>
        </p:txBody>
      </p:sp>
      <p:sp>
        <p:nvSpPr>
          <p:cNvPr id="102" name="Text 100"/>
          <p:cNvSpPr/>
          <p:nvPr/>
        </p:nvSpPr>
        <p:spPr>
          <a:xfrm>
            <a:off x="1005840" y="38404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7889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Opgavens omfang kræver systematisk kapacitet, ikke ad hoc-løsninger.</a:t>
            </a:r>
            <a:endParaRPr lang="en-US" sz="1000" dirty="0"/>
          </a:p>
        </p:txBody>
      </p:sp>
      <p:sp>
        <p:nvSpPr>
          <p:cNvPr id="103" name="Shape 101"/>
          <p:cNvSpPr/>
          <p:nvPr/>
        </p:nvSpPr>
        <p:spPr>
          <a:xfrm>
            <a:off x="4754880" y="1097280"/>
            <a:ext cx="3657600" cy="3200400"/>
          </a:xfrm>
          <a:prstGeom prst="roundRect">
            <a:avLst>
              <a:gd name="adj" fmla="val 2286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04" name="Text 102"/>
          <p:cNvSpPr/>
          <p:nvPr/>
        </p:nvSpPr>
        <p:spPr>
          <a:xfrm>
            <a:off x="5029200" y="12344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HASTIGHED</a:t>
            </a:r>
            <a:endParaRPr lang="en-US" sz="1100" dirty="0"/>
          </a:p>
        </p:txBody>
      </p:sp>
      <p:sp>
        <p:nvSpPr>
          <p:cNvPr id="105" name="Shape 103"/>
          <p:cNvSpPr/>
          <p:nvPr/>
        </p:nvSpPr>
        <p:spPr>
          <a:xfrm>
            <a:off x="5120640" y="2286000"/>
            <a:ext cx="2926080" cy="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</a:ln>
        </p:spPr>
      </p:sp>
      <p:sp>
        <p:nvSpPr>
          <p:cNvPr id="106" name="Shape 104"/>
          <p:cNvSpPr/>
          <p:nvPr/>
        </p:nvSpPr>
        <p:spPr>
          <a:xfrm>
            <a:off x="6272784" y="2011680"/>
            <a:ext cx="36576" cy="548640"/>
          </a:xfrm>
          <a:prstGeom prst="rect">
            <a:avLst/>
          </a:prstGeom>
          <a:solidFill>
            <a:srgbClr val="B85042"/>
          </a:solidFill>
          <a:ln/>
        </p:spPr>
      </p:sp>
      <p:pic>
        <p:nvPicPr>
          <p:cNvPr id="10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53912" y="1737360"/>
            <a:ext cx="274320" cy="274320"/>
          </a:xfrm>
          <a:prstGeom prst="rect">
            <a:avLst/>
          </a:prstGeom>
        </p:spPr>
      </p:pic>
      <p:sp>
        <p:nvSpPr>
          <p:cNvPr id="108" name="Text 105"/>
          <p:cNvSpPr/>
          <p:nvPr/>
        </p:nvSpPr>
        <p:spPr>
          <a:xfrm>
            <a:off x="4983480" y="2377440"/>
            <a:ext cx="274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900" dirty="0"/>
          </a:p>
        </p:txBody>
      </p:sp>
      <p:sp>
        <p:nvSpPr>
          <p:cNvPr id="109" name="Text 106"/>
          <p:cNvSpPr/>
          <p:nvPr/>
        </p:nvSpPr>
        <p:spPr>
          <a:xfrm>
            <a:off x="5958840" y="2377440"/>
            <a:ext cx="274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  <p:sp>
        <p:nvSpPr>
          <p:cNvPr id="110" name="Text 107"/>
          <p:cNvSpPr/>
          <p:nvPr/>
        </p:nvSpPr>
        <p:spPr>
          <a:xfrm>
            <a:off x="6934200" y="2377440"/>
            <a:ext cx="274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900" dirty="0"/>
          </a:p>
        </p:txBody>
      </p:sp>
      <p:sp>
        <p:nvSpPr>
          <p:cNvPr id="111" name="Text 108"/>
          <p:cNvSpPr/>
          <p:nvPr/>
        </p:nvSpPr>
        <p:spPr>
          <a:xfrm>
            <a:off x="7909560" y="2377440"/>
            <a:ext cx="274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</a:t>
            </a:r>
            <a:endParaRPr lang="en-US" sz="900" dirty="0"/>
          </a:p>
        </p:txBody>
      </p:sp>
      <p:sp>
        <p:nvSpPr>
          <p:cNvPr id="112" name="Text 109"/>
          <p:cNvSpPr/>
          <p:nvPr/>
        </p:nvSpPr>
        <p:spPr>
          <a:xfrm>
            <a:off x="5303520" y="265176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 dage</a:t>
            </a:r>
            <a:endParaRPr lang="en-US" sz="2800" dirty="0"/>
          </a:p>
        </p:txBody>
      </p:sp>
      <p:sp>
        <p:nvSpPr>
          <p:cNvPr id="113" name="Text 110"/>
          <p:cNvSpPr/>
          <p:nvPr/>
        </p:nvSpPr>
        <p:spPr>
          <a:xfrm>
            <a:off x="5303520" y="306324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Gennemsnitlig ventetid fra løsladelse</a:t>
            </a:r>
            <a:endParaRPr lang="en-US" sz="1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 tilsyn (Rigsrevisionen).</a:t>
            </a:r>
            <a:endParaRPr lang="en-US" sz="1000" dirty="0"/>
          </a:p>
        </p:txBody>
      </p:sp>
      <p:sp>
        <p:nvSpPr>
          <p:cNvPr id="114" name="Text 111"/>
          <p:cNvSpPr/>
          <p:nvPr/>
        </p:nvSpPr>
        <p:spPr>
          <a:xfrm>
            <a:off x="5029200" y="384048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7889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første dage er kritiske. Risikoen for recidiv er højest lige efter løsladelse.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Passivitetens pris: 19.012 kr. om måneden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1097280" y="1280160"/>
            <a:ext cx="2926080" cy="1280160"/>
          </a:xfrm>
          <a:prstGeom prst="roundRect">
            <a:avLst>
              <a:gd name="adj" fmla="val 4286"/>
            </a:avLst>
          </a:prstGeom>
          <a:solidFill>
            <a:srgbClr val="334155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371600" y="1371600"/>
            <a:ext cx="23774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Tabt skatteindtægt</a:t>
            </a:r>
            <a:endParaRPr lang="en-US" sz="1100" dirty="0"/>
          </a:p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110.000 kr./år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1097280" y="2743200"/>
            <a:ext cx="2926080" cy="1280160"/>
          </a:xfrm>
          <a:prstGeom prst="roundRect">
            <a:avLst>
              <a:gd name="adj" fmla="val 4286"/>
            </a:avLst>
          </a:prstGeom>
          <a:solidFill>
            <a:srgbClr val="F8F7F4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371600" y="2834640"/>
            <a:ext cx="23774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Kontanthjælp</a:t>
            </a:r>
            <a:endParaRPr lang="en-US" sz="1100" dirty="0"/>
          </a:p>
          <a:p>
            <a:pPr indent="0" marL="0">
              <a:buNone/>
            </a:pPr>
            <a:r>
              <a:rPr lang="en-US" sz="22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118.147 kr./år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480560" y="155448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pr. år: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480560" y="182880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228.147 kr.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480560" y="214884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÷ 12 måneder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480560" y="2560320"/>
            <a:ext cx="2103120" cy="0"/>
          </a:xfrm>
          <a:prstGeom prst="line">
            <a:avLst/>
          </a:prstGeom>
          <a:noFill/>
          <a:ln w="12700">
            <a:solidFill>
              <a:srgbClr val="64748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480560" y="26974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= 19.012 kr./md</a:t>
            </a:r>
            <a:endParaRPr lang="en-US" sz="2000" dirty="0"/>
          </a:p>
        </p:txBody>
      </p:sp>
      <p:sp>
        <p:nvSpPr>
          <p:cNvPr id="12" name="Shape 10"/>
          <p:cNvSpPr/>
          <p:nvPr/>
        </p:nvSpPr>
        <p:spPr>
          <a:xfrm>
            <a:off x="6949440" y="1554480"/>
            <a:ext cx="1737360" cy="2011680"/>
          </a:xfrm>
          <a:prstGeom prst="roundRect">
            <a:avLst>
              <a:gd name="adj" fmla="val 3158"/>
            </a:avLst>
          </a:prstGeom>
          <a:solidFill>
            <a:srgbClr val="6B8F71"/>
          </a:solidFill>
          <a:ln/>
        </p:spPr>
      </p:sp>
      <p:sp>
        <p:nvSpPr>
          <p:cNvPr id="13" name="Text 11"/>
          <p:cNvSpPr/>
          <p:nvPr/>
        </p:nvSpPr>
        <p:spPr>
          <a:xfrm>
            <a:off x="7132320" y="1737360"/>
            <a:ext cx="13716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Dette er en løbende udgift. Den stopper ikke, før vi handler.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Det dyreste valg er at gøre ingenting</a:t>
            </a:r>
            <a:endParaRPr lang="en-US" sz="22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731520" y="1097280"/>
          <a:ext cx="5303520" cy="32918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4" name="Shape 1"/>
          <p:cNvSpPr/>
          <p:nvPr/>
        </p:nvSpPr>
        <p:spPr>
          <a:xfrm>
            <a:off x="6400800" y="1280160"/>
            <a:ext cx="2286000" cy="2743200"/>
          </a:xfrm>
          <a:prstGeom prst="roundRect">
            <a:avLst>
              <a:gd name="adj" fmla="val 32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Text 2"/>
          <p:cNvSpPr/>
          <p:nvPr/>
        </p:nvSpPr>
        <p:spPr>
          <a:xfrm>
            <a:off x="6583680" y="1463040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Inkluderer recidiv-omkostning</a:t>
            </a:r>
            <a:endParaRPr lang="en-US" sz="1000" dirty="0"/>
          </a:p>
        </p:txBody>
      </p:sp>
      <p:sp>
        <p:nvSpPr>
          <p:cNvPr id="6" name="Text 3"/>
          <p:cNvSpPr/>
          <p:nvPr/>
        </p:nvSpPr>
        <p:spPr>
          <a:xfrm>
            <a:off x="6583680" y="178308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241.500 kr.</a:t>
            </a:r>
            <a:endParaRPr lang="en-US" sz="1800" dirty="0"/>
          </a:p>
        </p:txBody>
      </p:sp>
      <p:sp>
        <p:nvSpPr>
          <p:cNvPr id="7" name="Shape 4"/>
          <p:cNvSpPr/>
          <p:nvPr/>
        </p:nvSpPr>
        <p:spPr>
          <a:xfrm>
            <a:off x="6583680" y="2286000"/>
            <a:ext cx="182880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6583680" y="2423160"/>
            <a:ext cx="19202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borger på passiv forsørgelse koster kommunen og samfundet 2,5 mio. kr. over et årti.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Recidiv: Den skjulte ekstraregning</a:t>
            </a:r>
            <a:endParaRPr lang="en-US" sz="22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731520" y="1097280"/>
          <a:ext cx="3200400" cy="29260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4" name="Text 1"/>
          <p:cNvSpPr/>
          <p:nvPr/>
        </p:nvSpPr>
        <p:spPr>
          <a:xfrm>
            <a:off x="1463040" y="2011680"/>
            <a:ext cx="1645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30%</a:t>
            </a:r>
            <a:endParaRPr lang="en-US" sz="3600" dirty="0"/>
          </a:p>
        </p:txBody>
      </p:sp>
      <p:sp>
        <p:nvSpPr>
          <p:cNvPr id="5" name="Text 2"/>
          <p:cNvSpPr/>
          <p:nvPr/>
        </p:nvSpPr>
        <p:spPr>
          <a:xfrm>
            <a:off x="731520" y="374904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Risiko for ny dom inden for 2 år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(Kilde: Kriminalforsorgen)</a:t>
            </a:r>
            <a:endParaRPr lang="en-US" sz="1000" dirty="0"/>
          </a:p>
        </p:txBody>
      </p:sp>
      <p:sp>
        <p:nvSpPr>
          <p:cNvPr id="6" name="Text 3"/>
          <p:cNvSpPr/>
          <p:nvPr/>
        </p:nvSpPr>
        <p:spPr>
          <a:xfrm>
            <a:off x="4572000" y="11887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Finansiel Konsekvens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4572000" y="150876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241.500 kr.</a:t>
            </a:r>
            <a:endParaRPr lang="en-US" sz="4000" dirty="0"/>
          </a:p>
        </p:txBody>
      </p:sp>
      <p:sp>
        <p:nvSpPr>
          <p:cNvPr id="8" name="Text 5"/>
          <p:cNvSpPr/>
          <p:nvPr/>
        </p:nvSpPr>
        <p:spPr>
          <a:xfrm>
            <a:off x="4572000" y="21488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Forventet omkostning pr. borger (vægtet gennemsnit).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4572000" y="2697480"/>
            <a:ext cx="3840480" cy="146304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4846320" y="281635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Alternativet: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4846320" y="310896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Fængsel (dyrt): </a:t>
            </a:r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 til 2.884 kr. pr. døgn.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4846320" y="3429000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B8F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Beskæftigelse (gevinst): </a:t>
            </a:r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Besparelse på 505.000 kr. pr. borger, der ikke recidiverer.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Indsatsen er en engangsinvestering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914400" y="1097280"/>
            <a:ext cx="3291840" cy="3108960"/>
          </a:xfrm>
          <a:prstGeom prst="roundRect">
            <a:avLst>
              <a:gd name="adj" fmla="val 235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188720" y="128016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Let Pakke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188720" y="169164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7889A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~40.000 kr.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1188720" y="2331720"/>
            <a:ext cx="2743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Aktivering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Kort opkvalificering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ugers jobrettet uddannelse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mdr. løntilskud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937760" y="1097280"/>
            <a:ext cx="3291840" cy="3108960"/>
          </a:xfrm>
          <a:prstGeom prst="roundRect">
            <a:avLst>
              <a:gd name="adj" fmla="val 2353"/>
            </a:avLst>
          </a:prstGeom>
          <a:solidFill>
            <a:srgbClr val="FFFFFF"/>
          </a:solidFill>
          <a:ln w="25400">
            <a:solidFill>
              <a:srgbClr val="6B8F71"/>
            </a:solidFill>
            <a:prstDash val="solid"/>
          </a:ln>
          <a:effectLst>
            <a:outerShdw sx="100000" sy="100000" kx="0" ky="0" algn="bl" rotWithShape="0" blurRad="152400" dist="381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6949440" y="960120"/>
            <a:ext cx="1097280" cy="292608"/>
          </a:xfrm>
          <a:prstGeom prst="roundRect">
            <a:avLst>
              <a:gd name="adj" fmla="val 18750"/>
            </a:avLst>
          </a:prstGeom>
          <a:solidFill>
            <a:srgbClr val="6B8F71"/>
          </a:solidFill>
          <a:ln/>
        </p:spPr>
      </p:sp>
      <p:sp>
        <p:nvSpPr>
          <p:cNvPr id="9" name="Text 7"/>
          <p:cNvSpPr/>
          <p:nvPr/>
        </p:nvSpPr>
        <p:spPr>
          <a:xfrm>
            <a:off x="6949440" y="960120"/>
            <a:ext cx="1097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Anbefalet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212080" y="128016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Tung Pakke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5212080" y="169164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6B8F7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~139.500 kr.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5212080" y="2331720"/>
            <a:ext cx="2743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Aktivering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Intensiv Mentor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Løntilskud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Uddannelse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31520" y="443484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7889A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 modsætning til passivitet betales dette beløb kun én gang.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 måneders passivitet betaler en hel indsats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91440" y="1325880"/>
            <a:ext cx="1463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Passiv forsørgelse</a:t>
            </a:r>
            <a:endParaRPr lang="en-US" sz="900" dirty="0"/>
          </a:p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(19.012 kr./md)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1645920" y="1371600"/>
            <a:ext cx="512064" cy="50292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5" name="Shape 3"/>
          <p:cNvSpPr/>
          <p:nvPr/>
        </p:nvSpPr>
        <p:spPr>
          <a:xfrm>
            <a:off x="2194560" y="1371600"/>
            <a:ext cx="512064" cy="50292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6" name="Shape 4"/>
          <p:cNvSpPr/>
          <p:nvPr/>
        </p:nvSpPr>
        <p:spPr>
          <a:xfrm>
            <a:off x="2743200" y="1371600"/>
            <a:ext cx="512064" cy="50292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7" name="Shape 5"/>
          <p:cNvSpPr/>
          <p:nvPr/>
        </p:nvSpPr>
        <p:spPr>
          <a:xfrm>
            <a:off x="3291840" y="1371600"/>
            <a:ext cx="512064" cy="50292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8" name="Shape 6"/>
          <p:cNvSpPr/>
          <p:nvPr/>
        </p:nvSpPr>
        <p:spPr>
          <a:xfrm>
            <a:off x="3840480" y="1371600"/>
            <a:ext cx="512064" cy="50292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9" name="Shape 7"/>
          <p:cNvSpPr/>
          <p:nvPr/>
        </p:nvSpPr>
        <p:spPr>
          <a:xfrm>
            <a:off x="4389120" y="1371600"/>
            <a:ext cx="512064" cy="50292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0" name="Shape 8"/>
          <p:cNvSpPr/>
          <p:nvPr/>
        </p:nvSpPr>
        <p:spPr>
          <a:xfrm>
            <a:off x="4937760" y="1371600"/>
            <a:ext cx="512064" cy="50292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1" name="Shape 9"/>
          <p:cNvSpPr/>
          <p:nvPr/>
        </p:nvSpPr>
        <p:spPr>
          <a:xfrm>
            <a:off x="5486400" y="1371600"/>
            <a:ext cx="512064" cy="502920"/>
          </a:xfrm>
          <a:prstGeom prst="rect">
            <a:avLst/>
          </a:prstGeom>
          <a:solidFill>
            <a:srgbClr val="B85042">
              <a:alpha val="85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6035040" y="1371600"/>
            <a:ext cx="512064" cy="502920"/>
          </a:xfrm>
          <a:prstGeom prst="rect">
            <a:avLst/>
          </a:prstGeom>
          <a:solidFill>
            <a:srgbClr val="B85042">
              <a:alpha val="70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6583680" y="1371600"/>
            <a:ext cx="512064" cy="502920"/>
          </a:xfrm>
          <a:prstGeom prst="rect">
            <a:avLst/>
          </a:prstGeom>
          <a:solidFill>
            <a:srgbClr val="B85042">
              <a:alpha val="5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7132320" y="1371600"/>
            <a:ext cx="512064" cy="502920"/>
          </a:xfrm>
          <a:prstGeom prst="rect">
            <a:avLst/>
          </a:prstGeom>
          <a:solidFill>
            <a:srgbClr val="B85042">
              <a:alpha val="40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7680960" y="1371600"/>
            <a:ext cx="512064" cy="502920"/>
          </a:xfrm>
          <a:prstGeom prst="rect">
            <a:avLst/>
          </a:prstGeom>
          <a:solidFill>
            <a:srgbClr val="B85042">
              <a:alpha val="40000"/>
            </a:srgbClr>
          </a:solidFill>
          <a:ln/>
        </p:spPr>
      </p:sp>
      <p:sp>
        <p:nvSpPr>
          <p:cNvPr id="16" name="Text 14"/>
          <p:cNvSpPr/>
          <p:nvPr/>
        </p:nvSpPr>
        <p:spPr>
          <a:xfrm>
            <a:off x="91440" y="2148840"/>
            <a:ext cx="1463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Tung Indsatspakke</a:t>
            </a:r>
            <a:endParaRPr lang="en-US" sz="900" dirty="0"/>
          </a:p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(139.500 kr.)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1645920" y="2194560"/>
            <a:ext cx="3840480" cy="502920"/>
          </a:xfrm>
          <a:prstGeom prst="roundRect">
            <a:avLst>
              <a:gd name="adj" fmla="val 7273"/>
            </a:avLst>
          </a:prstGeom>
          <a:solidFill>
            <a:srgbClr val="5B8A8A"/>
          </a:solidFill>
          <a:ln/>
        </p:spPr>
      </p:sp>
      <p:sp>
        <p:nvSpPr>
          <p:cNvPr id="18" name="Text 16"/>
          <p:cNvSpPr/>
          <p:nvPr/>
        </p:nvSpPr>
        <p:spPr>
          <a:xfrm>
            <a:off x="5623560" y="214884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Break-even efter 7 måneder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5486400" y="1188720"/>
            <a:ext cx="0" cy="1645920"/>
          </a:xfrm>
          <a:prstGeom prst="line">
            <a:avLst/>
          </a:prstGeom>
          <a:noFill/>
          <a:ln w="12700">
            <a:solidFill>
              <a:srgbClr val="334155"/>
            </a:solidFill>
            <a:prstDash val="dash"/>
          </a:ln>
        </p:spPr>
      </p:sp>
      <p:sp>
        <p:nvSpPr>
          <p:cNvPr id="20" name="Text 18"/>
          <p:cNvSpPr/>
          <p:nvPr/>
        </p:nvSpPr>
        <p:spPr>
          <a:xfrm>
            <a:off x="1097280" y="3200400"/>
            <a:ext cx="65836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700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 investering på 140.000 kr. svarer til udgiften ved at lade borgeren gå </a:t>
            </a:r>
            <a:pPr indent="0" marL="0">
              <a:lnSpc>
                <a:spcPct val="140000"/>
              </a:lnSpc>
              <a:buNone/>
            </a:pPr>
            <a:r>
              <a:rPr lang="en-US" sz="17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passiv i blot 7 måneder.</a:t>
            </a:r>
            <a:pPr indent="0" marL="0">
              <a:lnSpc>
                <a:spcPct val="140000"/>
              </a:lnSpc>
              <a:buNone/>
            </a:pPr>
            <a:r>
              <a:rPr lang="en-US" sz="1700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Alt herefter er ren besparelse.</a:t>
            </a:r>
            <a:endParaRPr lang="en-US" sz="1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Hvad virker? Fire evidensbaserede principper</a:t>
            </a:r>
            <a:endParaRPr lang="en-US" sz="2100" dirty="0"/>
          </a:p>
        </p:txBody>
      </p:sp>
      <p:sp>
        <p:nvSpPr>
          <p:cNvPr id="3" name="Shape 1"/>
          <p:cNvSpPr/>
          <p:nvPr/>
        </p:nvSpPr>
        <p:spPr>
          <a:xfrm>
            <a:off x="548640" y="1097280"/>
            <a:ext cx="1965960" cy="301752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1143000" y="1280160"/>
            <a:ext cx="640080" cy="640080"/>
          </a:xfrm>
          <a:prstGeom prst="ellipse">
            <a:avLst/>
          </a:prstGeom>
          <a:solidFill>
            <a:srgbClr val="D6E5E5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0160" y="1389888"/>
            <a:ext cx="365760" cy="3657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85800" y="205740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 Kontakt inden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dage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685800" y="2743200"/>
            <a:ext cx="1691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Vinduet er kort. Motivationen falder drastisk efter første uge.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2697480" y="1097280"/>
            <a:ext cx="1965960" cy="301752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3291840" y="1280160"/>
            <a:ext cx="640080" cy="640080"/>
          </a:xfrm>
          <a:prstGeom prst="ellipse">
            <a:avLst/>
          </a:prstGeom>
          <a:solidFill>
            <a:srgbClr val="D6E5E5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1389888"/>
            <a:ext cx="365760" cy="36576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2834640" y="205740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 Dedikeret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mentor</a:t>
            </a:r>
            <a:endParaRPr lang="en-US" sz="1300" dirty="0"/>
          </a:p>
        </p:txBody>
      </p:sp>
      <p:sp>
        <p:nvSpPr>
          <p:cNvPr id="12" name="Text 8"/>
          <p:cNvSpPr/>
          <p:nvPr/>
        </p:nvSpPr>
        <p:spPr>
          <a:xfrm>
            <a:off x="2834640" y="2743200"/>
            <a:ext cx="1691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Høj tilgængelighed. En fast kontaktperson, der kan svare uden for åbningstid.</a:t>
            </a:r>
            <a:endParaRPr lang="en-US" sz="1100" dirty="0"/>
          </a:p>
        </p:txBody>
      </p:sp>
      <p:sp>
        <p:nvSpPr>
          <p:cNvPr id="13" name="Shape 9"/>
          <p:cNvSpPr/>
          <p:nvPr/>
        </p:nvSpPr>
        <p:spPr>
          <a:xfrm>
            <a:off x="4846320" y="1097280"/>
            <a:ext cx="1965960" cy="301752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5440680" y="1280160"/>
            <a:ext cx="640080" cy="640080"/>
          </a:xfrm>
          <a:prstGeom prst="ellipse">
            <a:avLst/>
          </a:prstGeom>
          <a:solidFill>
            <a:srgbClr val="D6E5E5"/>
          </a:solidFill>
          <a:ln/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7840" y="1389888"/>
            <a:ext cx="365760" cy="36576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4983480" y="205740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 Jobfokus fra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dag ét</a:t>
            </a:r>
            <a:endParaRPr lang="en-US" sz="1300" dirty="0"/>
          </a:p>
        </p:txBody>
      </p:sp>
      <p:sp>
        <p:nvSpPr>
          <p:cNvPr id="17" name="Text 12"/>
          <p:cNvSpPr/>
          <p:nvPr/>
        </p:nvSpPr>
        <p:spPr>
          <a:xfrm>
            <a:off x="4983480" y="2743200"/>
            <a:ext cx="1691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Jobbet er forandrings-mekanismen, ikke belønningen.</a:t>
            </a:r>
            <a:endParaRPr lang="en-US" sz="1100" dirty="0"/>
          </a:p>
        </p:txBody>
      </p:sp>
      <p:sp>
        <p:nvSpPr>
          <p:cNvPr id="18" name="Shape 13"/>
          <p:cNvSpPr/>
          <p:nvPr/>
        </p:nvSpPr>
        <p:spPr>
          <a:xfrm>
            <a:off x="6995160" y="1097280"/>
            <a:ext cx="1965960" cy="301752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9" name="Shape 14"/>
          <p:cNvSpPr/>
          <p:nvPr/>
        </p:nvSpPr>
        <p:spPr>
          <a:xfrm>
            <a:off x="7589520" y="1280160"/>
            <a:ext cx="640080" cy="640080"/>
          </a:xfrm>
          <a:prstGeom prst="ellipse">
            <a:avLst/>
          </a:prstGeom>
          <a:solidFill>
            <a:srgbClr val="D6E5E5"/>
          </a:solidFill>
          <a:ln/>
        </p:spPr>
      </p:sp>
      <p:pic>
        <p:nvPicPr>
          <p:cNvPr id="2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6680" y="1389888"/>
            <a:ext cx="365760" cy="365760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7132320" y="205740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 Livsnavigering</a:t>
            </a:r>
            <a:endParaRPr lang="en-US" sz="1300" dirty="0"/>
          </a:p>
        </p:txBody>
      </p:sp>
      <p:sp>
        <p:nvSpPr>
          <p:cNvPr id="22" name="Text 16"/>
          <p:cNvSpPr/>
          <p:nvPr/>
        </p:nvSpPr>
        <p:spPr>
          <a:xfrm>
            <a:off x="7132320" y="2743200"/>
            <a:ext cx="1691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Hjælp til gæld, bolig, NemID og bank for at sikre fastholdelse.</a:t>
            </a:r>
            <a:endParaRPr lang="en-US" sz="1100" dirty="0"/>
          </a:p>
        </p:txBody>
      </p:sp>
      <p:sp>
        <p:nvSpPr>
          <p:cNvPr id="23" name="Text 17"/>
          <p:cNvSpPr/>
          <p:nvPr/>
        </p:nvSpPr>
        <p:spPr>
          <a:xfrm>
            <a:off x="731520" y="4480560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889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Kilde: Rockwool Fondens Forskningsenhed &amp; Justitsministeriet.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 Udgift til Aktiv – Investeringscase for Aarhus</dc:title>
  <dc:subject>PptxGenJS Presentation</dc:subject>
  <dc:creator>Christian Katzmann</dc:creator>
  <cp:lastModifiedBy>Christian Katzmann</cp:lastModifiedBy>
  <cp:revision>1</cp:revision>
  <dcterms:created xsi:type="dcterms:W3CDTF">2026-02-24T06:33:25Z</dcterms:created>
  <dcterms:modified xsi:type="dcterms:W3CDTF">2026-02-24T06:33:25Z</dcterms:modified>
</cp:coreProperties>
</file>