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r>
              <a:rPr sz="1000" b="0" i="0" u="none" strike="noStrike">
                <a:solidFill>
                  <a:srgbClr val="64748B"/>
                </a:solidFill>
                <a:latin typeface="Arial"/>
              </a:rPr>
              <a:t>Kumulativ omkostning (t.kr.)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Kumulativ omkostning</c:v>
                </c:pt>
              </c:strCache>
            </c:strRef>
          </c:tx>
          <c:spPr>
            <a:solidFill>
              <a:srgbClr val="7889A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Sheet1!$A$2:$A$11</c:f>
              <c:multiLvlStrCache>
                <c:ptCount val="10"/>
                <c:lvl>
                  <c:pt idx="0">
                    <c:v>År 1</c:v>
                  </c:pt>
                  <c:pt idx="1">
                    <c:v>År 2</c:v>
                  </c:pt>
                  <c:pt idx="2">
                    <c:v>År 3</c:v>
                  </c:pt>
                  <c:pt idx="3">
                    <c:v>År 4</c:v>
                  </c:pt>
                  <c:pt idx="4">
                    <c:v>År 5</c:v>
                  </c:pt>
                  <c:pt idx="5">
                    <c:v>År 6</c:v>
                  </c:pt>
                  <c:pt idx="6">
                    <c:v>År 7</c:v>
                  </c:pt>
                  <c:pt idx="7">
                    <c:v>År 8</c:v>
                  </c:pt>
                  <c:pt idx="8">
                    <c:v>År 9</c:v>
                  </c:pt>
                  <c:pt idx="9">
                    <c:v>År 10</c:v>
                  </c:pt>
                </c:lvl>
              </c:multiLvlStrCache>
            </c:multiLvl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228</c:v>
                </c:pt>
                <c:pt idx="1">
                  <c:v>456</c:v>
                </c:pt>
                <c:pt idx="2">
                  <c:v>684</c:v>
                </c:pt>
                <c:pt idx="3">
                  <c:v>1026</c:v>
                </c:pt>
                <c:pt idx="4">
                  <c:v>1290</c:v>
                </c:pt>
                <c:pt idx="5">
                  <c:v>1540</c:v>
                </c:pt>
                <c:pt idx="6">
                  <c:v>1800</c:v>
                </c:pt>
                <c:pt idx="7">
                  <c:v>2060</c:v>
                </c:pt>
                <c:pt idx="8">
                  <c:v>2310</c:v>
                </c:pt>
                <c:pt idx="9">
                  <c:v>2500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Recidiv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B85042"/>
              </a:solidFill>
              <a:effectLst/>
            </c:spPr>
          </c:dPt>
          <c:dPt>
            <c:idx val="1"/>
            <c:bubble3D val="0"/>
            <c:spPr>
              <a:solidFill>
                <a:srgbClr val="E2E8F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Recidiv</c:v>
                </c:pt>
                <c:pt idx="1">
                  <c:v>Ikke-recidiv</c:v>
                </c:pt>
              </c:strCache>
            </c:strRef>
          </c:cat>
          <c:val>
            <c:numRef>
              <c:f>Sheet1!$B$2:$B$3</c:f>
              <c:numCach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span"/>
  </c:chart>
  <c:spPr>
    <a:solidFill>
      <a:srgbClr val="F3F4F6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A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5B8A8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 Udgift til Aktiv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Investeringscase for Aarhus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283464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Hvorfor en målrettet indsats for løsladte</a:t>
            </a: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 økonomisk sund fornuft.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45262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Baseret på data fra Jobindsats.dk, Danmarks Statistik, Kriminalforsorgen og Justitsministeriets SØM-model (Februar 2026).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National validering: SØM-Modellen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Justitsministeriets beregninger af samfundsgevinsten.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1828800" y="1280160"/>
            <a:ext cx="548640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25400">
            <a:solidFill>
              <a:srgbClr val="6B8F71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286000" y="1325880"/>
            <a:ext cx="4572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557.000 kr.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2286000" y="21031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Nettobesparelse over 10 år pr. løsladt i job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286000" y="3017520"/>
            <a:ext cx="256032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468880" y="31089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Samfundet sparer: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468880" y="338328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557.000 kr.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029200" y="3017520"/>
            <a:ext cx="2560320" cy="1005840"/>
          </a:xfrm>
          <a:prstGeom prst="roundRect">
            <a:avLst>
              <a:gd name="adj" fmla="val 545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212080" y="310896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Kommunens andel (37%):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212080" y="33832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~206.000 kr.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212080" y="3657600"/>
            <a:ext cx="2194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(SØM-standard)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438912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Tallene er nationale gennemsnit. På næste slide ser vi på Aarhus-specifikke scenarier.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Aarhus-Scenarier: Selv pessimismen giver overskud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2560320" cy="502920"/>
          </a:xfrm>
          <a:prstGeom prst="roundRect">
            <a:avLst>
              <a:gd name="adj" fmla="val 10909"/>
            </a:avLst>
          </a:prstGeom>
          <a:solidFill>
            <a:srgbClr val="7889A0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Konservativ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31520" y="16002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73736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i job | Dyr indsats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005840" y="219456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33172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Break-even: År 3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005840" y="278892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29260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7889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ROI: 3,5x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520440" y="1097280"/>
            <a:ext cx="2560320" cy="502920"/>
          </a:xfrm>
          <a:prstGeom prst="roundRect">
            <a:avLst>
              <a:gd name="adj" fmla="val 10909"/>
            </a:avLst>
          </a:prstGeom>
          <a:solidFill>
            <a:srgbClr val="5B8A8A"/>
          </a:solidFill>
          <a:ln/>
        </p:spPr>
      </p:sp>
      <p:sp>
        <p:nvSpPr>
          <p:cNvPr id="12" name="Text 10"/>
          <p:cNvSpPr/>
          <p:nvPr/>
        </p:nvSpPr>
        <p:spPr>
          <a:xfrm>
            <a:off x="3520440" y="10972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Realistisk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520440" y="16002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703320" y="173736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 i job | Tung indsats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794760" y="219456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03320" y="233172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Break-even: År 1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794760" y="278892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03320" y="29260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ROI: 9,2x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6309360" y="1097280"/>
            <a:ext cx="2560320" cy="502920"/>
          </a:xfrm>
          <a:prstGeom prst="roundRect">
            <a:avLst>
              <a:gd name="adj" fmla="val 10909"/>
            </a:avLst>
          </a:prstGeom>
          <a:solidFill>
            <a:srgbClr val="6B8F71"/>
          </a:solidFill>
          <a:ln/>
        </p:spPr>
      </p:sp>
      <p:sp>
        <p:nvSpPr>
          <p:cNvPr id="20" name="Text 18"/>
          <p:cNvSpPr/>
          <p:nvPr/>
        </p:nvSpPr>
        <p:spPr>
          <a:xfrm>
            <a:off x="6309360" y="109728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Optimistisk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6309360" y="16002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492240" y="173736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65% i job | Let indsats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583680" y="219456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92240" y="233172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Break-even: År 1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583680" y="2788920"/>
            <a:ext cx="20116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92240" y="292608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ROI: 18,6x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731520" y="44805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Tallene er baseret på Aarhus-specifikke scenarier og estimater.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Investeringsloftet: Hvad har vi råd til?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1828800" y="279567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139.500 kr.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1828800" y="3115714"/>
            <a:ext cx="1828800" cy="724766"/>
          </a:xfrm>
          <a:prstGeom prst="roundRect">
            <a:avLst>
              <a:gd name="adj" fmla="val 7570"/>
            </a:avLst>
          </a:prstGeom>
          <a:solidFill>
            <a:srgbClr val="5B8A8A"/>
          </a:solidFill>
          <a:ln/>
        </p:spPr>
      </p:sp>
      <p:sp>
        <p:nvSpPr>
          <p:cNvPr id="5" name="Text 3"/>
          <p:cNvSpPr/>
          <p:nvPr/>
        </p:nvSpPr>
        <p:spPr>
          <a:xfrm>
            <a:off x="1371600" y="39776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 på tung pakke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0" y="822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528.000 kr.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0" y="1097280"/>
            <a:ext cx="1828800" cy="2743200"/>
          </a:xfrm>
          <a:prstGeom prst="roundRect">
            <a:avLst>
              <a:gd name="adj" fmla="val 3000"/>
            </a:avLst>
          </a:prstGeom>
          <a:solidFill>
            <a:srgbClr val="6B8F71"/>
          </a:solidFill>
          <a:ln/>
        </p:spPr>
      </p:sp>
      <p:sp>
        <p:nvSpPr>
          <p:cNvPr id="8" name="Text 6"/>
          <p:cNvSpPr/>
          <p:nvPr/>
        </p:nvSpPr>
        <p:spPr>
          <a:xfrm>
            <a:off x="4709160" y="182880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 beløb Aarhus kan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investere og gå i nul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10 år (realistisk).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0" y="39776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Investeringsloft (Aarhus)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858000" y="164592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 behøver kun investere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ca. 25% af det potentielle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loft for at løse problemet.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31520" y="443484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Selv med en meget forsigtig kommunal andel (12%) er loftet 171.000 kr. — stadig over prisen på indsatsen.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Følsomhedsanalyse: Business casen holder</a:t>
            </a:r>
            <a:endParaRPr lang="en-US" sz="2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768096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645920"/>
                <a:gridCol w="1645920"/>
                <a:gridCol w="237744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Variabel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Lavt Udfald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Højt Udfald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Konsekvens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4155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Jobsandsynlighed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B8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Loftet forbliver positivt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(103k – 222k)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Recidivrisiko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B8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Minimal påvirkning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Kommunal andel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B8504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B8F7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Laveste sats dækker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stadig indsatsen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731520" y="36576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Casen er robust over for ændringer i både jobsucces og recidivrisiko.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Datagrundlag og mangler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1280160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371600" y="12801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Hvad vi ved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1005840" y="1828800"/>
            <a:ext cx="3108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Udgifter til KH (Kontanthjælp)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Fængselspriser (døgnpriser)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SØM-model potentiale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754880" y="1097280"/>
            <a:ext cx="365760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280160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394960" y="12801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994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Hvad vi mangler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5029200" y="1828800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Præcis lokal beskæftigelsesrate for løsladte i Aarhus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1371600" y="3657600"/>
            <a:ext cx="64008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9050">
            <a:solidFill>
              <a:srgbClr val="5B8A8A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Text 8"/>
          <p:cNvSpPr/>
          <p:nvPr/>
        </p:nvSpPr>
        <p:spPr>
          <a:xfrm>
            <a:off x="1645920" y="3703320"/>
            <a:ext cx="5852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 anbefaler en registerbaseret analyse via DST for at lukke dette hul, samt et pilotprojekt for 100 borgere.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A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5B8A8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Konklusion: Fire skridt mod effekt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2011680" cy="2651760"/>
          </a:xfrm>
          <a:prstGeom prst="roundRect">
            <a:avLst>
              <a:gd name="adj" fmla="val 3636"/>
            </a:avLst>
          </a:prstGeom>
          <a:solidFill>
            <a:srgbClr val="5B8A8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94360" y="16459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Bestil register-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233172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Få tal på den lokale jobsandsynlighed via DST.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651760" y="1051560"/>
            <a:ext cx="2011680" cy="2651760"/>
          </a:xfrm>
          <a:prstGeom prst="roundRect">
            <a:avLst>
              <a:gd name="adj" fmla="val 3636"/>
            </a:avLst>
          </a:prstGeom>
          <a:solidFill>
            <a:srgbClr val="3D6B6B"/>
          </a:solidFill>
          <a:ln/>
        </p:spPr>
      </p:sp>
      <p:sp>
        <p:nvSpPr>
          <p:cNvPr id="9" name="Text 7"/>
          <p:cNvSpPr/>
          <p:nvPr/>
        </p:nvSpPr>
        <p:spPr>
          <a:xfrm>
            <a:off x="278892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2788920" y="16459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Kortlæg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forsinkelsen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788920" y="233172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Mål dage fra løsladelse til jobcenterkontakt (fix de 12 dage).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846320" y="1051560"/>
            <a:ext cx="2011680" cy="2651760"/>
          </a:xfrm>
          <a:prstGeom prst="roundRect">
            <a:avLst>
              <a:gd name="adj" fmla="val 3636"/>
            </a:avLst>
          </a:prstGeom>
          <a:solidFill>
            <a:srgbClr val="6B8F71"/>
          </a:solidFill>
          <a:ln/>
        </p:spPr>
      </p:sp>
      <p:sp>
        <p:nvSpPr>
          <p:cNvPr id="13" name="Text 11"/>
          <p:cNvSpPr/>
          <p:nvPr/>
        </p:nvSpPr>
        <p:spPr>
          <a:xfrm>
            <a:off x="498348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983480" y="16459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Beregn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enhedspris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983480" y="233172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Valider prisen på mentorforløb i eget regnskab.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040880" y="1051560"/>
            <a:ext cx="2011680" cy="2651760"/>
          </a:xfrm>
          <a:prstGeom prst="roundRect">
            <a:avLst>
              <a:gd name="adj" fmla="val 3636"/>
            </a:avLst>
          </a:prstGeom>
          <a:solidFill>
            <a:srgbClr val="4A6E50"/>
          </a:solidFill>
          <a:ln/>
        </p:spPr>
      </p:sp>
      <p:sp>
        <p:nvSpPr>
          <p:cNvPr id="17" name="Text 15"/>
          <p:cNvSpPr/>
          <p:nvPr/>
        </p:nvSpPr>
        <p:spPr>
          <a:xfrm>
            <a:off x="717804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7178040" y="164592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pilotprojekt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178040" y="2331720"/>
            <a:ext cx="17373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Målrettet forløb for 100 løsladte borgere.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31520" y="4023360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i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 vi råd til at lade være?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Bundlinjen: Passivitet er dyrere end indsats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514600" cy="2651760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960120" y="1463040"/>
            <a:ext cx="2057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2,5 mio. kr.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960120" y="2240280"/>
            <a:ext cx="2057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Prisen for at gøre ingenting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(10 år på passiv forsørgelse).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520440" y="1188720"/>
            <a:ext cx="2514600" cy="2651760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749040" y="1463040"/>
            <a:ext cx="2057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8A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139.500 kr.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749040" y="2240280"/>
            <a:ext cx="2057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Prisen for en tung, målrettet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indsatspakke (engangsinvestering).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309360" y="1188720"/>
            <a:ext cx="2514600" cy="2651760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537960" y="1463040"/>
            <a:ext cx="2057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9,2x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537960" y="2240280"/>
            <a:ext cx="2057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Samfundsmæssigt afkast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(ROI) for hver investeret krone.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42062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889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 har valget mellem en dyr, passiv forsørgelse eller en engangsinvestering med højt afkast.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systemisk udfordring i Aarhus – ikke en niche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731520" y="1097280"/>
            <a:ext cx="3657600" cy="3200400"/>
          </a:xfrm>
          <a:prstGeom prst="roundRect">
            <a:avLst>
              <a:gd name="adj" fmla="val 228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05840" y="1234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B8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00584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" name="Shape 4"/>
          <p:cNvSpPr/>
          <p:nvPr/>
        </p:nvSpPr>
        <p:spPr>
          <a:xfrm>
            <a:off x="118872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" name="Shape 5"/>
          <p:cNvSpPr/>
          <p:nvPr/>
        </p:nvSpPr>
        <p:spPr>
          <a:xfrm>
            <a:off x="137160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" name="Shape 6"/>
          <p:cNvSpPr/>
          <p:nvPr/>
        </p:nvSpPr>
        <p:spPr>
          <a:xfrm>
            <a:off x="155448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" name="Shape 7"/>
          <p:cNvSpPr/>
          <p:nvPr/>
        </p:nvSpPr>
        <p:spPr>
          <a:xfrm>
            <a:off x="173736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0" name="Shape 8"/>
          <p:cNvSpPr/>
          <p:nvPr/>
        </p:nvSpPr>
        <p:spPr>
          <a:xfrm>
            <a:off x="192024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1" name="Shape 9"/>
          <p:cNvSpPr/>
          <p:nvPr/>
        </p:nvSpPr>
        <p:spPr>
          <a:xfrm>
            <a:off x="210312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2" name="Shape 10"/>
          <p:cNvSpPr/>
          <p:nvPr/>
        </p:nvSpPr>
        <p:spPr>
          <a:xfrm>
            <a:off x="228600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3" name="Shape 11"/>
          <p:cNvSpPr/>
          <p:nvPr/>
        </p:nvSpPr>
        <p:spPr>
          <a:xfrm>
            <a:off x="246888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4" name="Shape 12"/>
          <p:cNvSpPr/>
          <p:nvPr/>
        </p:nvSpPr>
        <p:spPr>
          <a:xfrm>
            <a:off x="265176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5" name="Shape 13"/>
          <p:cNvSpPr/>
          <p:nvPr/>
        </p:nvSpPr>
        <p:spPr>
          <a:xfrm>
            <a:off x="283464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6" name="Shape 14"/>
          <p:cNvSpPr/>
          <p:nvPr/>
        </p:nvSpPr>
        <p:spPr>
          <a:xfrm>
            <a:off x="301752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7" name="Shape 15"/>
          <p:cNvSpPr/>
          <p:nvPr/>
        </p:nvSpPr>
        <p:spPr>
          <a:xfrm>
            <a:off x="320040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8" name="Shape 16"/>
          <p:cNvSpPr/>
          <p:nvPr/>
        </p:nvSpPr>
        <p:spPr>
          <a:xfrm>
            <a:off x="338328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9" name="Shape 17"/>
          <p:cNvSpPr/>
          <p:nvPr/>
        </p:nvSpPr>
        <p:spPr>
          <a:xfrm>
            <a:off x="356616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0" name="Shape 18"/>
          <p:cNvSpPr/>
          <p:nvPr/>
        </p:nvSpPr>
        <p:spPr>
          <a:xfrm>
            <a:off x="3749040" y="169164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1" name="Shape 19"/>
          <p:cNvSpPr/>
          <p:nvPr/>
        </p:nvSpPr>
        <p:spPr>
          <a:xfrm>
            <a:off x="100584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2" name="Shape 20"/>
          <p:cNvSpPr/>
          <p:nvPr/>
        </p:nvSpPr>
        <p:spPr>
          <a:xfrm>
            <a:off x="118872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3" name="Shape 21"/>
          <p:cNvSpPr/>
          <p:nvPr/>
        </p:nvSpPr>
        <p:spPr>
          <a:xfrm>
            <a:off x="137160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4" name="Shape 22"/>
          <p:cNvSpPr/>
          <p:nvPr/>
        </p:nvSpPr>
        <p:spPr>
          <a:xfrm>
            <a:off x="155448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5" name="Shape 23"/>
          <p:cNvSpPr/>
          <p:nvPr/>
        </p:nvSpPr>
        <p:spPr>
          <a:xfrm>
            <a:off x="173736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6" name="Shape 24"/>
          <p:cNvSpPr/>
          <p:nvPr/>
        </p:nvSpPr>
        <p:spPr>
          <a:xfrm>
            <a:off x="192024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7" name="Shape 25"/>
          <p:cNvSpPr/>
          <p:nvPr/>
        </p:nvSpPr>
        <p:spPr>
          <a:xfrm>
            <a:off x="210312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8" name="Shape 26"/>
          <p:cNvSpPr/>
          <p:nvPr/>
        </p:nvSpPr>
        <p:spPr>
          <a:xfrm>
            <a:off x="228600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29" name="Shape 27"/>
          <p:cNvSpPr/>
          <p:nvPr/>
        </p:nvSpPr>
        <p:spPr>
          <a:xfrm>
            <a:off x="246888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0" name="Shape 28"/>
          <p:cNvSpPr/>
          <p:nvPr/>
        </p:nvSpPr>
        <p:spPr>
          <a:xfrm>
            <a:off x="265176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1" name="Shape 29"/>
          <p:cNvSpPr/>
          <p:nvPr/>
        </p:nvSpPr>
        <p:spPr>
          <a:xfrm>
            <a:off x="283464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2" name="Shape 30"/>
          <p:cNvSpPr/>
          <p:nvPr/>
        </p:nvSpPr>
        <p:spPr>
          <a:xfrm>
            <a:off x="301752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3" name="Shape 31"/>
          <p:cNvSpPr/>
          <p:nvPr/>
        </p:nvSpPr>
        <p:spPr>
          <a:xfrm>
            <a:off x="320040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4" name="Shape 32"/>
          <p:cNvSpPr/>
          <p:nvPr/>
        </p:nvSpPr>
        <p:spPr>
          <a:xfrm>
            <a:off x="338328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5" name="Shape 33"/>
          <p:cNvSpPr/>
          <p:nvPr/>
        </p:nvSpPr>
        <p:spPr>
          <a:xfrm>
            <a:off x="356616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6" name="Shape 34"/>
          <p:cNvSpPr/>
          <p:nvPr/>
        </p:nvSpPr>
        <p:spPr>
          <a:xfrm>
            <a:off x="3749040" y="1892808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7" name="Shape 35"/>
          <p:cNvSpPr/>
          <p:nvPr/>
        </p:nvSpPr>
        <p:spPr>
          <a:xfrm>
            <a:off x="100584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8" name="Shape 36"/>
          <p:cNvSpPr/>
          <p:nvPr/>
        </p:nvSpPr>
        <p:spPr>
          <a:xfrm>
            <a:off x="118872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39" name="Shape 37"/>
          <p:cNvSpPr/>
          <p:nvPr/>
        </p:nvSpPr>
        <p:spPr>
          <a:xfrm>
            <a:off x="137160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0" name="Shape 38"/>
          <p:cNvSpPr/>
          <p:nvPr/>
        </p:nvSpPr>
        <p:spPr>
          <a:xfrm>
            <a:off x="155448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1" name="Shape 39"/>
          <p:cNvSpPr/>
          <p:nvPr/>
        </p:nvSpPr>
        <p:spPr>
          <a:xfrm>
            <a:off x="173736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2" name="Shape 40"/>
          <p:cNvSpPr/>
          <p:nvPr/>
        </p:nvSpPr>
        <p:spPr>
          <a:xfrm>
            <a:off x="192024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3" name="Shape 41"/>
          <p:cNvSpPr/>
          <p:nvPr/>
        </p:nvSpPr>
        <p:spPr>
          <a:xfrm>
            <a:off x="210312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4" name="Shape 42"/>
          <p:cNvSpPr/>
          <p:nvPr/>
        </p:nvSpPr>
        <p:spPr>
          <a:xfrm>
            <a:off x="228600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5" name="Shape 43"/>
          <p:cNvSpPr/>
          <p:nvPr/>
        </p:nvSpPr>
        <p:spPr>
          <a:xfrm>
            <a:off x="246888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6" name="Shape 44"/>
          <p:cNvSpPr/>
          <p:nvPr/>
        </p:nvSpPr>
        <p:spPr>
          <a:xfrm>
            <a:off x="265176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7" name="Shape 45"/>
          <p:cNvSpPr/>
          <p:nvPr/>
        </p:nvSpPr>
        <p:spPr>
          <a:xfrm>
            <a:off x="283464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8" name="Shape 46"/>
          <p:cNvSpPr/>
          <p:nvPr/>
        </p:nvSpPr>
        <p:spPr>
          <a:xfrm>
            <a:off x="301752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49" name="Shape 47"/>
          <p:cNvSpPr/>
          <p:nvPr/>
        </p:nvSpPr>
        <p:spPr>
          <a:xfrm>
            <a:off x="320040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0" name="Shape 48"/>
          <p:cNvSpPr/>
          <p:nvPr/>
        </p:nvSpPr>
        <p:spPr>
          <a:xfrm>
            <a:off x="338328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1" name="Shape 49"/>
          <p:cNvSpPr/>
          <p:nvPr/>
        </p:nvSpPr>
        <p:spPr>
          <a:xfrm>
            <a:off x="356616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2" name="Shape 50"/>
          <p:cNvSpPr/>
          <p:nvPr/>
        </p:nvSpPr>
        <p:spPr>
          <a:xfrm>
            <a:off x="3749040" y="2093976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3" name="Shape 51"/>
          <p:cNvSpPr/>
          <p:nvPr/>
        </p:nvSpPr>
        <p:spPr>
          <a:xfrm>
            <a:off x="100584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4" name="Shape 52"/>
          <p:cNvSpPr/>
          <p:nvPr/>
        </p:nvSpPr>
        <p:spPr>
          <a:xfrm>
            <a:off x="118872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5" name="Shape 53"/>
          <p:cNvSpPr/>
          <p:nvPr/>
        </p:nvSpPr>
        <p:spPr>
          <a:xfrm>
            <a:off x="137160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6" name="Shape 54"/>
          <p:cNvSpPr/>
          <p:nvPr/>
        </p:nvSpPr>
        <p:spPr>
          <a:xfrm>
            <a:off x="155448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7" name="Shape 55"/>
          <p:cNvSpPr/>
          <p:nvPr/>
        </p:nvSpPr>
        <p:spPr>
          <a:xfrm>
            <a:off x="173736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8" name="Shape 56"/>
          <p:cNvSpPr/>
          <p:nvPr/>
        </p:nvSpPr>
        <p:spPr>
          <a:xfrm>
            <a:off x="192024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59" name="Shape 57"/>
          <p:cNvSpPr/>
          <p:nvPr/>
        </p:nvSpPr>
        <p:spPr>
          <a:xfrm>
            <a:off x="210312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0" name="Shape 58"/>
          <p:cNvSpPr/>
          <p:nvPr/>
        </p:nvSpPr>
        <p:spPr>
          <a:xfrm>
            <a:off x="228600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1" name="Shape 59"/>
          <p:cNvSpPr/>
          <p:nvPr/>
        </p:nvSpPr>
        <p:spPr>
          <a:xfrm>
            <a:off x="246888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2" name="Shape 60"/>
          <p:cNvSpPr/>
          <p:nvPr/>
        </p:nvSpPr>
        <p:spPr>
          <a:xfrm>
            <a:off x="265176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3" name="Shape 61"/>
          <p:cNvSpPr/>
          <p:nvPr/>
        </p:nvSpPr>
        <p:spPr>
          <a:xfrm>
            <a:off x="283464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4" name="Shape 62"/>
          <p:cNvSpPr/>
          <p:nvPr/>
        </p:nvSpPr>
        <p:spPr>
          <a:xfrm>
            <a:off x="301752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5" name="Shape 63"/>
          <p:cNvSpPr/>
          <p:nvPr/>
        </p:nvSpPr>
        <p:spPr>
          <a:xfrm>
            <a:off x="320040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6" name="Shape 64"/>
          <p:cNvSpPr/>
          <p:nvPr/>
        </p:nvSpPr>
        <p:spPr>
          <a:xfrm>
            <a:off x="338328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7" name="Shape 65"/>
          <p:cNvSpPr/>
          <p:nvPr/>
        </p:nvSpPr>
        <p:spPr>
          <a:xfrm>
            <a:off x="356616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8" name="Shape 66"/>
          <p:cNvSpPr/>
          <p:nvPr/>
        </p:nvSpPr>
        <p:spPr>
          <a:xfrm>
            <a:off x="3749040" y="2295144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69" name="Shape 67"/>
          <p:cNvSpPr/>
          <p:nvPr/>
        </p:nvSpPr>
        <p:spPr>
          <a:xfrm>
            <a:off x="100584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0" name="Shape 68"/>
          <p:cNvSpPr/>
          <p:nvPr/>
        </p:nvSpPr>
        <p:spPr>
          <a:xfrm>
            <a:off x="118872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1" name="Shape 69"/>
          <p:cNvSpPr/>
          <p:nvPr/>
        </p:nvSpPr>
        <p:spPr>
          <a:xfrm>
            <a:off x="137160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2" name="Shape 70"/>
          <p:cNvSpPr/>
          <p:nvPr/>
        </p:nvSpPr>
        <p:spPr>
          <a:xfrm>
            <a:off x="155448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3" name="Shape 71"/>
          <p:cNvSpPr/>
          <p:nvPr/>
        </p:nvSpPr>
        <p:spPr>
          <a:xfrm>
            <a:off x="173736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4" name="Shape 72"/>
          <p:cNvSpPr/>
          <p:nvPr/>
        </p:nvSpPr>
        <p:spPr>
          <a:xfrm>
            <a:off x="192024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5" name="Shape 73"/>
          <p:cNvSpPr/>
          <p:nvPr/>
        </p:nvSpPr>
        <p:spPr>
          <a:xfrm>
            <a:off x="210312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6" name="Shape 74"/>
          <p:cNvSpPr/>
          <p:nvPr/>
        </p:nvSpPr>
        <p:spPr>
          <a:xfrm>
            <a:off x="228600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7" name="Shape 75"/>
          <p:cNvSpPr/>
          <p:nvPr/>
        </p:nvSpPr>
        <p:spPr>
          <a:xfrm>
            <a:off x="246888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8" name="Shape 76"/>
          <p:cNvSpPr/>
          <p:nvPr/>
        </p:nvSpPr>
        <p:spPr>
          <a:xfrm>
            <a:off x="265176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79" name="Shape 77"/>
          <p:cNvSpPr/>
          <p:nvPr/>
        </p:nvSpPr>
        <p:spPr>
          <a:xfrm>
            <a:off x="283464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0" name="Shape 78"/>
          <p:cNvSpPr/>
          <p:nvPr/>
        </p:nvSpPr>
        <p:spPr>
          <a:xfrm>
            <a:off x="301752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1" name="Shape 79"/>
          <p:cNvSpPr/>
          <p:nvPr/>
        </p:nvSpPr>
        <p:spPr>
          <a:xfrm>
            <a:off x="320040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2" name="Shape 80"/>
          <p:cNvSpPr/>
          <p:nvPr/>
        </p:nvSpPr>
        <p:spPr>
          <a:xfrm>
            <a:off x="338328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3" name="Shape 81"/>
          <p:cNvSpPr/>
          <p:nvPr/>
        </p:nvSpPr>
        <p:spPr>
          <a:xfrm>
            <a:off x="356616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4" name="Shape 82"/>
          <p:cNvSpPr/>
          <p:nvPr/>
        </p:nvSpPr>
        <p:spPr>
          <a:xfrm>
            <a:off x="3749040" y="2496312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5" name="Shape 83"/>
          <p:cNvSpPr/>
          <p:nvPr/>
        </p:nvSpPr>
        <p:spPr>
          <a:xfrm>
            <a:off x="100584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6" name="Shape 84"/>
          <p:cNvSpPr/>
          <p:nvPr/>
        </p:nvSpPr>
        <p:spPr>
          <a:xfrm>
            <a:off x="118872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7" name="Shape 85"/>
          <p:cNvSpPr/>
          <p:nvPr/>
        </p:nvSpPr>
        <p:spPr>
          <a:xfrm>
            <a:off x="137160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8" name="Shape 86"/>
          <p:cNvSpPr/>
          <p:nvPr/>
        </p:nvSpPr>
        <p:spPr>
          <a:xfrm>
            <a:off x="155448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89" name="Shape 87"/>
          <p:cNvSpPr/>
          <p:nvPr/>
        </p:nvSpPr>
        <p:spPr>
          <a:xfrm>
            <a:off x="173736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0" name="Shape 88"/>
          <p:cNvSpPr/>
          <p:nvPr/>
        </p:nvSpPr>
        <p:spPr>
          <a:xfrm>
            <a:off x="192024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1" name="Shape 89"/>
          <p:cNvSpPr/>
          <p:nvPr/>
        </p:nvSpPr>
        <p:spPr>
          <a:xfrm>
            <a:off x="210312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2" name="Shape 90"/>
          <p:cNvSpPr/>
          <p:nvPr/>
        </p:nvSpPr>
        <p:spPr>
          <a:xfrm>
            <a:off x="228600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3" name="Shape 91"/>
          <p:cNvSpPr/>
          <p:nvPr/>
        </p:nvSpPr>
        <p:spPr>
          <a:xfrm>
            <a:off x="246888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4" name="Shape 92"/>
          <p:cNvSpPr/>
          <p:nvPr/>
        </p:nvSpPr>
        <p:spPr>
          <a:xfrm>
            <a:off x="265176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5" name="Shape 93"/>
          <p:cNvSpPr/>
          <p:nvPr/>
        </p:nvSpPr>
        <p:spPr>
          <a:xfrm>
            <a:off x="283464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6" name="Shape 94"/>
          <p:cNvSpPr/>
          <p:nvPr/>
        </p:nvSpPr>
        <p:spPr>
          <a:xfrm>
            <a:off x="301752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7" name="Shape 95"/>
          <p:cNvSpPr/>
          <p:nvPr/>
        </p:nvSpPr>
        <p:spPr>
          <a:xfrm>
            <a:off x="320040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8" name="Shape 96"/>
          <p:cNvSpPr/>
          <p:nvPr/>
        </p:nvSpPr>
        <p:spPr>
          <a:xfrm>
            <a:off x="338328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99" name="Shape 97"/>
          <p:cNvSpPr/>
          <p:nvPr/>
        </p:nvSpPr>
        <p:spPr>
          <a:xfrm>
            <a:off x="356616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00" name="Shape 98"/>
          <p:cNvSpPr/>
          <p:nvPr/>
        </p:nvSpPr>
        <p:spPr>
          <a:xfrm>
            <a:off x="3749040" y="2697480"/>
            <a:ext cx="128016" cy="128016"/>
          </a:xfrm>
          <a:prstGeom prst="ellipse">
            <a:avLst/>
          </a:prstGeom>
          <a:solidFill>
            <a:srgbClr val="7889A0"/>
          </a:solidFill>
          <a:ln/>
        </p:spPr>
      </p:sp>
      <p:sp>
        <p:nvSpPr>
          <p:cNvPr id="101" name="Text 99"/>
          <p:cNvSpPr/>
          <p:nvPr/>
        </p:nvSpPr>
        <p:spPr>
          <a:xfrm>
            <a:off x="1005840" y="3017520"/>
            <a:ext cx="3108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6.144 fuldtidspersoner på kontanthjælp i Aarhus (2025M12).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8.161 dømte personer i Aarhus (2024).</a:t>
            </a:r>
            <a:endParaRPr lang="en-US" sz="1100" dirty="0"/>
          </a:p>
        </p:txBody>
      </p:sp>
      <p:sp>
        <p:nvSpPr>
          <p:cNvPr id="102" name="Text 100"/>
          <p:cNvSpPr/>
          <p:nvPr/>
        </p:nvSpPr>
        <p:spPr>
          <a:xfrm>
            <a:off x="1005840" y="38404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Opgavens omfang kræver systematisk kapacitet, ikke ad hoc-løsninger.</a:t>
            </a:r>
            <a:endParaRPr lang="en-US" sz="1000" dirty="0"/>
          </a:p>
        </p:txBody>
      </p:sp>
      <p:sp>
        <p:nvSpPr>
          <p:cNvPr id="103" name="Shape 101"/>
          <p:cNvSpPr/>
          <p:nvPr/>
        </p:nvSpPr>
        <p:spPr>
          <a:xfrm>
            <a:off x="4754880" y="1097280"/>
            <a:ext cx="3657600" cy="3200400"/>
          </a:xfrm>
          <a:prstGeom prst="roundRect">
            <a:avLst>
              <a:gd name="adj" fmla="val 228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4" name="Text 102"/>
          <p:cNvSpPr/>
          <p:nvPr/>
        </p:nvSpPr>
        <p:spPr>
          <a:xfrm>
            <a:off x="5029200" y="1234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HASTIGHED</a:t>
            </a:r>
            <a:endParaRPr lang="en-US" sz="1100" dirty="0"/>
          </a:p>
        </p:txBody>
      </p:sp>
      <p:sp>
        <p:nvSpPr>
          <p:cNvPr id="105" name="Shape 103"/>
          <p:cNvSpPr/>
          <p:nvPr/>
        </p:nvSpPr>
        <p:spPr>
          <a:xfrm>
            <a:off x="5120640" y="2286000"/>
            <a:ext cx="2926080" cy="0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6272784" y="2011680"/>
            <a:ext cx="36576" cy="548640"/>
          </a:xfrm>
          <a:prstGeom prst="rect">
            <a:avLst/>
          </a:prstGeom>
          <a:solidFill>
            <a:srgbClr val="B85042"/>
          </a:solidFill>
          <a:ln/>
        </p:spPr>
      </p:sp>
      <p:pic>
        <p:nvPicPr>
          <p:cNvPr id="10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53912" y="1737360"/>
            <a:ext cx="274320" cy="274320"/>
          </a:xfrm>
          <a:prstGeom prst="rect">
            <a:avLst/>
          </a:prstGeom>
        </p:spPr>
      </p:pic>
      <p:sp>
        <p:nvSpPr>
          <p:cNvPr id="108" name="Text 105"/>
          <p:cNvSpPr/>
          <p:nvPr/>
        </p:nvSpPr>
        <p:spPr>
          <a:xfrm>
            <a:off x="4983480" y="2377440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900" dirty="0"/>
          </a:p>
        </p:txBody>
      </p:sp>
      <p:sp>
        <p:nvSpPr>
          <p:cNvPr id="109" name="Text 106"/>
          <p:cNvSpPr/>
          <p:nvPr/>
        </p:nvSpPr>
        <p:spPr>
          <a:xfrm>
            <a:off x="5958840" y="2377440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110" name="Text 107"/>
          <p:cNvSpPr/>
          <p:nvPr/>
        </p:nvSpPr>
        <p:spPr>
          <a:xfrm>
            <a:off x="6934200" y="2377440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  <p:sp>
        <p:nvSpPr>
          <p:cNvPr id="111" name="Text 108"/>
          <p:cNvSpPr/>
          <p:nvPr/>
        </p:nvSpPr>
        <p:spPr>
          <a:xfrm>
            <a:off x="7909560" y="2377440"/>
            <a:ext cx="274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  <p:sp>
        <p:nvSpPr>
          <p:cNvPr id="112" name="Text 109"/>
          <p:cNvSpPr/>
          <p:nvPr/>
        </p:nvSpPr>
        <p:spPr>
          <a:xfrm>
            <a:off x="5303520" y="26517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dage</a:t>
            </a:r>
            <a:endParaRPr lang="en-US" sz="2800" dirty="0"/>
          </a:p>
        </p:txBody>
      </p:sp>
      <p:sp>
        <p:nvSpPr>
          <p:cNvPr id="113" name="Text 110"/>
          <p:cNvSpPr/>
          <p:nvPr/>
        </p:nvSpPr>
        <p:spPr>
          <a:xfrm>
            <a:off x="5303520" y="306324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Gennemsnitlig ventetid fra løsladelse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 tilsyn (Rigsrevisionen).</a:t>
            </a:r>
            <a:endParaRPr lang="en-US" sz="1000" dirty="0"/>
          </a:p>
        </p:txBody>
      </p:sp>
      <p:sp>
        <p:nvSpPr>
          <p:cNvPr id="114" name="Text 111"/>
          <p:cNvSpPr/>
          <p:nvPr/>
        </p:nvSpPr>
        <p:spPr>
          <a:xfrm>
            <a:off x="5029200" y="38404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første dage er kritiske. Risikoen for recidiv er højest lige efter løsladelse.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Passivitetens pris: 19.012 kr. om måneden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1097280" y="1280160"/>
            <a:ext cx="2926080" cy="1280160"/>
          </a:xfrm>
          <a:prstGeom prst="roundRect">
            <a:avLst>
              <a:gd name="adj" fmla="val 4286"/>
            </a:avLst>
          </a:prstGeom>
          <a:solidFill>
            <a:srgbClr val="334155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371600" y="137160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Tabt skatteindtægt</a:t>
            </a:r>
            <a:endParaRPr lang="en-US" sz="1100" dirty="0"/>
          </a:p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110.000 kr./år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097280" y="2743200"/>
            <a:ext cx="2926080" cy="1280160"/>
          </a:xfrm>
          <a:prstGeom prst="roundRect">
            <a:avLst>
              <a:gd name="adj" fmla="val 4286"/>
            </a:avLst>
          </a:prstGeom>
          <a:solidFill>
            <a:srgbClr val="F8F7F4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371600" y="283464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Kontanthjælp</a:t>
            </a:r>
            <a:endParaRPr lang="en-US" sz="11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118.147 kr./år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480560" y="15544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pr. år: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480560" y="18288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228.147 kr.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480560" y="21488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÷ 12 måneder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80560" y="2560320"/>
            <a:ext cx="2103120" cy="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80560" y="26974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19.012 kr./md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6949440" y="1554480"/>
            <a:ext cx="1737360" cy="2011680"/>
          </a:xfrm>
          <a:prstGeom prst="roundRect">
            <a:avLst>
              <a:gd name="adj" fmla="val 3158"/>
            </a:avLst>
          </a:prstGeom>
          <a:solidFill>
            <a:srgbClr val="6B8F71"/>
          </a:solidFill>
          <a:ln/>
        </p:spPr>
      </p:sp>
      <p:sp>
        <p:nvSpPr>
          <p:cNvPr id="13" name="Text 11"/>
          <p:cNvSpPr/>
          <p:nvPr/>
        </p:nvSpPr>
        <p:spPr>
          <a:xfrm>
            <a:off x="7132320" y="1737360"/>
            <a:ext cx="1371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Dette er en løbende udgift. Den stopper ikke, før vi handler.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Det dyreste valg er at gøre ingenting</a:t>
            </a:r>
            <a:endParaRPr lang="en-US" sz="22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731520" y="1097280"/>
          <a:ext cx="5303520" cy="3291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6400800" y="1280160"/>
            <a:ext cx="2286000" cy="27432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2"/>
          <p:cNvSpPr/>
          <p:nvPr/>
        </p:nvSpPr>
        <p:spPr>
          <a:xfrm>
            <a:off x="6583680" y="146304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Inkluderer recidiv-omkostning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6583680" y="178308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241.500 kr.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6583680" y="2286000"/>
            <a:ext cx="182880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583680" y="2423160"/>
            <a:ext cx="19202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borger på passiv forsørgelse koster kommunen og samfundet 2,5 mio. kr. over et årti.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Recidiv: Den skjulte ekstraregning</a:t>
            </a:r>
            <a:endParaRPr lang="en-US" sz="22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731520" y="1097280"/>
          <a:ext cx="32004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1463040" y="2011680"/>
            <a:ext cx="1645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30%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731520" y="374904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Risiko for ny dom inden for 2 år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(Kilde: Kriminalforsorgen)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Finansiel Konsekvens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0" y="15087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241.500 kr.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4572000" y="2148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Forventet omkostning pr. borger (vægtet gennemsnit).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572000" y="2697480"/>
            <a:ext cx="3840480" cy="14630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4846320" y="281635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Alternativet: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846320" y="31089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Fængsel (dyrt): 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 til 2.884 kr. pr. døgn.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846320" y="342900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Beskæftigelse (gevinst): 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Besparelse på 505.000 kr. pr. borger, der ikke recidiverer.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Indsatsen er en engangsinvestering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914400" y="1097280"/>
            <a:ext cx="329184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188720" y="1280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 Pakke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188720" y="16916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7889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~40.000 kr.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188720" y="2331720"/>
            <a:ext cx="2743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Aktivering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Kort opkvalificering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ugers jobrettet uddannelse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mdr. løntilskud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937760" y="1097280"/>
            <a:ext cx="329184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25400">
            <a:solidFill>
              <a:srgbClr val="6B8F71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949440" y="960120"/>
            <a:ext cx="1097280" cy="292608"/>
          </a:xfrm>
          <a:prstGeom prst="roundRect">
            <a:avLst>
              <a:gd name="adj" fmla="val 18750"/>
            </a:avLst>
          </a:prstGeom>
          <a:solidFill>
            <a:srgbClr val="6B8F71"/>
          </a:solidFill>
          <a:ln/>
        </p:spPr>
      </p:sp>
      <p:sp>
        <p:nvSpPr>
          <p:cNvPr id="9" name="Text 7"/>
          <p:cNvSpPr/>
          <p:nvPr/>
        </p:nvSpPr>
        <p:spPr>
          <a:xfrm>
            <a:off x="6949440" y="96012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Anbefalet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212080" y="1280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Tung Pakke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5212080" y="16916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B8F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~139.500 kr.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212080" y="2331720"/>
            <a:ext cx="2743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Aktivering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Intensiv Mentor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Løntilskud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Uddannelse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31520" y="443484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889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modsætning til passivitet betales dette beløb kun én gang.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måneders passivitet betaler en hel indsats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" y="132588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 forsørgelse</a:t>
            </a:r>
            <a:endParaRPr lang="en-US" sz="900" dirty="0"/>
          </a:p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(19.012 kr./md)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164592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5" name="Shape 3"/>
          <p:cNvSpPr/>
          <p:nvPr/>
        </p:nvSpPr>
        <p:spPr>
          <a:xfrm>
            <a:off x="219456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6" name="Shape 4"/>
          <p:cNvSpPr/>
          <p:nvPr/>
        </p:nvSpPr>
        <p:spPr>
          <a:xfrm>
            <a:off x="274320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Shape 5"/>
          <p:cNvSpPr/>
          <p:nvPr/>
        </p:nvSpPr>
        <p:spPr>
          <a:xfrm>
            <a:off x="329184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8" name="Shape 6"/>
          <p:cNvSpPr/>
          <p:nvPr/>
        </p:nvSpPr>
        <p:spPr>
          <a:xfrm>
            <a:off x="384048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9" name="Shape 7"/>
          <p:cNvSpPr/>
          <p:nvPr/>
        </p:nvSpPr>
        <p:spPr>
          <a:xfrm>
            <a:off x="438912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0" name="Shape 8"/>
          <p:cNvSpPr/>
          <p:nvPr/>
        </p:nvSpPr>
        <p:spPr>
          <a:xfrm>
            <a:off x="4937760" y="1371600"/>
            <a:ext cx="512064" cy="50292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1" name="Shape 9"/>
          <p:cNvSpPr/>
          <p:nvPr/>
        </p:nvSpPr>
        <p:spPr>
          <a:xfrm>
            <a:off x="5486400" y="1371600"/>
            <a:ext cx="512064" cy="502920"/>
          </a:xfrm>
          <a:prstGeom prst="rect">
            <a:avLst/>
          </a:prstGeom>
          <a:solidFill>
            <a:srgbClr val="B85042">
              <a:alpha val="8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6035040" y="1371600"/>
            <a:ext cx="512064" cy="502920"/>
          </a:xfrm>
          <a:prstGeom prst="rect">
            <a:avLst/>
          </a:prstGeom>
          <a:solidFill>
            <a:srgbClr val="B85042">
              <a:alpha val="7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6583680" y="1371600"/>
            <a:ext cx="512064" cy="502920"/>
          </a:xfrm>
          <a:prstGeom prst="rect">
            <a:avLst/>
          </a:prstGeom>
          <a:solidFill>
            <a:srgbClr val="B85042">
              <a:alpha val="5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7132320" y="1371600"/>
            <a:ext cx="512064" cy="502920"/>
          </a:xfrm>
          <a:prstGeom prst="rect">
            <a:avLst/>
          </a:prstGeom>
          <a:solidFill>
            <a:srgbClr val="B85042">
              <a:alpha val="40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7680960" y="1371600"/>
            <a:ext cx="512064" cy="502920"/>
          </a:xfrm>
          <a:prstGeom prst="rect">
            <a:avLst/>
          </a:prstGeom>
          <a:solidFill>
            <a:srgbClr val="B85042">
              <a:alpha val="40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91440" y="21488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Tung Indsatspakke</a:t>
            </a:r>
            <a:endParaRPr lang="en-US" sz="900" dirty="0"/>
          </a:p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(139.500 kr.)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1645920" y="2194560"/>
            <a:ext cx="3840480" cy="502920"/>
          </a:xfrm>
          <a:prstGeom prst="roundRect">
            <a:avLst>
              <a:gd name="adj" fmla="val 7273"/>
            </a:avLst>
          </a:prstGeom>
          <a:solidFill>
            <a:srgbClr val="5B8A8A"/>
          </a:solidFill>
          <a:ln/>
        </p:spPr>
      </p:sp>
      <p:sp>
        <p:nvSpPr>
          <p:cNvPr id="18" name="Text 16"/>
          <p:cNvSpPr/>
          <p:nvPr/>
        </p:nvSpPr>
        <p:spPr>
          <a:xfrm>
            <a:off x="5623560" y="21488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 efter 7 måneder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0" y="1188720"/>
            <a:ext cx="0" cy="1645920"/>
          </a:xfrm>
          <a:prstGeom prst="line">
            <a:avLst/>
          </a:prstGeom>
          <a:noFill/>
          <a:ln w="12700">
            <a:solidFill>
              <a:srgbClr val="334155"/>
            </a:solidFill>
            <a:prstDash val="dash"/>
          </a:ln>
        </p:spPr>
      </p:sp>
      <p:sp>
        <p:nvSpPr>
          <p:cNvPr id="20" name="Text 18"/>
          <p:cNvSpPr/>
          <p:nvPr/>
        </p:nvSpPr>
        <p:spPr>
          <a:xfrm>
            <a:off x="1097280" y="3200400"/>
            <a:ext cx="6583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investering på 140.000 kr. svarer til udgiften ved at lade borgeren gå </a:t>
            </a:r>
            <a:pPr indent="0" marL="0">
              <a:lnSpc>
                <a:spcPct val="140000"/>
              </a:lnSpc>
              <a:buNone/>
            </a:pPr>
            <a:r>
              <a:rPr lang="en-US" sz="17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passiv i blot 7 måneder.</a:t>
            </a:r>
            <a:pPr indent="0" marL="0">
              <a:lnSpc>
                <a:spcPct val="140000"/>
              </a:lnSpc>
              <a:buNone/>
            </a:pPr>
            <a:r>
              <a:rPr lang="en-US" sz="1700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Alt herefter er ren besparelse.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3F4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Hvad virker? Fire evidensbaserede principper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48640" y="1097280"/>
            <a:ext cx="1965960" cy="301752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143000" y="128016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1389888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85800" y="205740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Kontakt inden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dage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85800" y="2743200"/>
            <a:ext cx="1691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Vinduet er kort. Motivationen falder drastisk efter første uge.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2697480" y="1097280"/>
            <a:ext cx="1965960" cy="301752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91840" y="128016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389888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834640" y="205740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Dedikeret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mentor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2834640" y="2743200"/>
            <a:ext cx="1691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Høj tilgængelighed. En fast kontaktperson, der kan svare uden for åbningstid.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4846320" y="1097280"/>
            <a:ext cx="1965960" cy="301752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5440680" y="128016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7840" y="1389888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983480" y="205740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Jobfokus fra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dag ét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4983480" y="2743200"/>
            <a:ext cx="1691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Jobbet er forandrings-mekanismen, ikke belønningen.</a:t>
            </a:r>
            <a:endParaRPr lang="en-US" sz="1100" dirty="0"/>
          </a:p>
        </p:txBody>
      </p:sp>
      <p:sp>
        <p:nvSpPr>
          <p:cNvPr id="18" name="Shape 13"/>
          <p:cNvSpPr/>
          <p:nvPr/>
        </p:nvSpPr>
        <p:spPr>
          <a:xfrm>
            <a:off x="6995160" y="1097280"/>
            <a:ext cx="1965960" cy="301752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7589520" y="1280160"/>
            <a:ext cx="640080" cy="640080"/>
          </a:xfrm>
          <a:prstGeom prst="ellipse">
            <a:avLst/>
          </a:prstGeom>
          <a:solidFill>
            <a:srgbClr val="D6E5E5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6680" y="1389888"/>
            <a:ext cx="365760" cy="36576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7132320" y="205740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 Livsnavigering</a:t>
            </a:r>
            <a:endParaRPr lang="en-US" sz="1300" dirty="0"/>
          </a:p>
        </p:txBody>
      </p:sp>
      <p:sp>
        <p:nvSpPr>
          <p:cNvPr id="22" name="Text 16"/>
          <p:cNvSpPr/>
          <p:nvPr/>
        </p:nvSpPr>
        <p:spPr>
          <a:xfrm>
            <a:off x="7132320" y="2743200"/>
            <a:ext cx="16916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Hjælp til gæld, bolig, NemID og bank for at sikre fastholdelse.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731520" y="44805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889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Kilde: Rockwool Fondens Forskningsenhed &amp; Justitsministeriet.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 Udgift til Aktiv – Investeringscase for Aarhus</dc:title>
  <dc:subject>PptxGenJS Presentation</dc:subject>
  <dc:creator>Christian Katzmann</dc:creator>
  <cp:lastModifiedBy>Christian Katzmann</cp:lastModifiedBy>
  <cp:revision>1</cp:revision>
  <dcterms:created xsi:type="dcterms:W3CDTF">2026-02-23T22:08:27Z</dcterms:created>
  <dcterms:modified xsi:type="dcterms:W3CDTF">2026-02-23T22:08:27Z</dcterms:modified>
</cp:coreProperties>
</file>